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31"/>
  </p:notesMasterIdLst>
  <p:sldIdLst>
    <p:sldId id="256" r:id="rId3"/>
    <p:sldId id="259" r:id="rId4"/>
    <p:sldId id="260" r:id="rId5"/>
    <p:sldId id="264" r:id="rId6"/>
    <p:sldId id="263" r:id="rId7"/>
    <p:sldId id="265" r:id="rId8"/>
    <p:sldId id="262" r:id="rId9"/>
    <p:sldId id="266" r:id="rId10"/>
    <p:sldId id="261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7" r:id="rId20"/>
    <p:sldId id="278" r:id="rId21"/>
    <p:sldId id="279" r:id="rId22"/>
    <p:sldId id="280" r:id="rId23"/>
    <p:sldId id="275" r:id="rId24"/>
    <p:sldId id="281" r:id="rId25"/>
    <p:sldId id="276" r:id="rId26"/>
    <p:sldId id="282" r:id="rId27"/>
    <p:sldId id="284" r:id="rId28"/>
    <p:sldId id="283" r:id="rId29"/>
    <p:sldId id="285" r:id="rId3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0"/>
    <p:restoredTop sz="97388" autoAdjust="0"/>
  </p:normalViewPr>
  <p:slideViewPr>
    <p:cSldViewPr snapToGrid="0">
      <p:cViewPr varScale="1">
        <p:scale>
          <a:sx n="53" d="100"/>
          <a:sy n="53" d="100"/>
        </p:scale>
        <p:origin x="-99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ja-JP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ja-JP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ja-JP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4151715-0CFD-4DB1-84DA-6CD4A24A1C1F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312258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en-US" altLang="ja-JP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ja-JP" altLang="en-US" smtClean="0"/>
              <a:t>マスタ サブタイトルの書式設定</a:t>
            </a:r>
            <a:endParaRPr lang="en-US" altLang="ja-JP"/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3C68060B-292B-42F7-857D-6DC70598C701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9F9CD5-5C3A-4B3C-AEC5-F1C4B91497B7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A2F335-5CC8-4E63-9877-9CD36304F8F9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ja-JP"/>
              <a:t>Click to edit Master title style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en-US" altLang="ja-JP"/>
              <a:t>Click to edit Master subtitle style</a:t>
            </a:r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16688F86-4404-4F23-9830-3F1DF37E92CE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4B4D9A-EC57-40F7-B629-41B0A057FC75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5CF032-0F0A-43E3-A0B4-EAAF82A7C186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990CC0-D53B-42B7-8572-F344A6734B59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C5AD22-917A-43E5-A6EB-439DACEDF99E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2A69C1-4118-4CC5-B810-E3072A66ABA0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CE651F-CCEA-40D5-AEF5-C5E60421BA4E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CC6DB2-1E4D-4EA9-A230-2B04EF00FB08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8E1DF5-6053-4741-BF54-4C42E6FBA9D3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FFB6F3-6487-4809-895D-0494A4301F94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507E13-A5FB-4BD0-A9DA-7D76E98DC34C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201692-F483-419D-B2CC-F92B138FABE7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CC6F8-C15D-44E1-8233-A2B0F138DB8C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BE561A-F157-4DEF-9735-8C0EFFDE39B2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A65E56-50A6-4110-AB3A-5E5D6B4F4D35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C96841-D49E-49EC-A748-F7B54AEB3C54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120A35-877F-4D76-A65A-E082A4C0CBB1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B95A4B-AA97-4672-8BA9-95673B7E5A36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アイコンをクリックして図を追加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A50613-EDBD-4742-B0AF-F1F154281FA9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  <a:endParaRPr lang="en-US" altLang="ja-JP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altLang="ja-JP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ＭＳ Ｐゴシック" charset="-128"/>
              </a:defRPr>
            </a:lvl1pPr>
          </a:lstStyle>
          <a:p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ＭＳ Ｐゴシック" charset="-128"/>
              </a:defRPr>
            </a:lvl1pPr>
          </a:lstStyle>
          <a:p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ＭＳ Ｐゴシック" charset="-128"/>
              </a:defRPr>
            </a:lvl1pPr>
          </a:lstStyle>
          <a:p>
            <a:fld id="{4EAE8D01-D52A-490C-9936-D8BB98FC0B7B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kumimoji="1"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kumimoji="1" sz="3200">
          <a:solidFill>
            <a:schemeClr val="tx1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kumimoji="1" sz="3200">
          <a:solidFill>
            <a:schemeClr val="tx1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kumimoji="1" sz="3200">
          <a:solidFill>
            <a:schemeClr val="tx1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kumimoji="1" sz="3200">
          <a:solidFill>
            <a:schemeClr val="tx1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kumimoji="1" sz="3200">
          <a:solidFill>
            <a:schemeClr val="tx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kumimoji="1" sz="3200">
          <a:solidFill>
            <a:schemeClr val="tx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kumimoji="1" sz="3200">
          <a:solidFill>
            <a:schemeClr val="tx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kumimoji="1" sz="32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kumimoji="1"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kumimoji="1"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kumimoji="1" sz="2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kumimoji="1" sz="24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kumimoji="1" sz="24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kumimoji="1" sz="24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kumimoji="1" sz="24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kumimoji="1"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smtClean="0"/>
              <a:t>Click to edit Master title style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ＭＳ Ｐゴシック" charset="-128"/>
              </a:defRPr>
            </a:lvl1pPr>
          </a:lstStyle>
          <a:p>
            <a:endParaRPr lang="en-US" altLang="ja-JP"/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ＭＳ Ｐゴシック" charset="-128"/>
              </a:defRPr>
            </a:lvl1pPr>
          </a:lstStyle>
          <a:p>
            <a:endParaRPr lang="en-US" altLang="ja-JP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ＭＳ Ｐゴシック" charset="-128"/>
              </a:defRPr>
            </a:lvl1pPr>
          </a:lstStyle>
          <a:p>
            <a:fld id="{99A0C547-A5F1-4D28-BAB0-98B1B1BAC7A3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93630" y="378894"/>
            <a:ext cx="7304221" cy="2280491"/>
          </a:xfrm>
        </p:spPr>
        <p:txBody>
          <a:bodyPr/>
          <a:lstStyle/>
          <a:p>
            <a:pPr algn="ctr"/>
            <a:r>
              <a:rPr lang="ja-JP" altLang="en-US" sz="4800" dirty="0" smtClean="0">
                <a:latin typeface="HGS創英丸ﾎﾟｯﾌﾟ体" pitchFamily="50" charset="-128"/>
                <a:ea typeface="HGS創英丸ﾎﾟｯﾌﾟ体" pitchFamily="50" charset="-128"/>
              </a:rPr>
              <a:t>フランス</a:t>
            </a:r>
            <a:r>
              <a:rPr lang="en-US" altLang="ja-JP" sz="4800" dirty="0" smtClean="0">
                <a:latin typeface="HGS創英丸ﾎﾟｯﾌﾟ体" pitchFamily="50" charset="-128"/>
                <a:ea typeface="HGS創英丸ﾎﾟｯﾌﾟ体" pitchFamily="50" charset="-128"/>
              </a:rPr>
              <a:t/>
            </a:r>
            <a:br>
              <a:rPr lang="en-US" altLang="ja-JP" sz="4800" dirty="0" smtClean="0">
                <a:latin typeface="HGS創英丸ﾎﾟｯﾌﾟ体" pitchFamily="50" charset="-128"/>
                <a:ea typeface="HGS創英丸ﾎﾟｯﾌﾟ体" pitchFamily="50" charset="-128"/>
              </a:rPr>
            </a:br>
            <a:r>
              <a:rPr lang="ja-JP" altLang="en-US" sz="4800" dirty="0" smtClean="0">
                <a:latin typeface="HGS創英丸ﾎﾟｯﾌﾟ体" pitchFamily="50" charset="-128"/>
                <a:ea typeface="HGS創英丸ﾎﾟｯﾌﾟ体" pitchFamily="50" charset="-128"/>
              </a:rPr>
              <a:t>フィールドワーク報</a:t>
            </a:r>
            <a:r>
              <a:rPr lang="ja-JP" altLang="en-US" sz="4800" dirty="0" smtClean="0">
                <a:latin typeface="HGS創英丸ﾎﾟｯﾌﾟ体" pitchFamily="50" charset="-128"/>
                <a:ea typeface="HGS創英丸ﾎﾟｯﾌﾟ体" pitchFamily="50" charset="-128"/>
              </a:rPr>
              <a:t>告</a:t>
            </a:r>
            <a:r>
              <a:rPr lang="en-US" altLang="ja-JP" dirty="0" smtClean="0">
                <a:latin typeface="HGS創英丸ﾎﾟｯﾌﾟ体" pitchFamily="50" charset="-128"/>
                <a:ea typeface="HGS創英丸ﾎﾟｯﾌﾟ体" pitchFamily="50" charset="-128"/>
              </a:rPr>
              <a:t/>
            </a:r>
            <a:br>
              <a:rPr lang="en-US" altLang="ja-JP" dirty="0" smtClean="0">
                <a:latin typeface="HGS創英丸ﾎﾟｯﾌﾟ体" pitchFamily="50" charset="-128"/>
                <a:ea typeface="HGS創英丸ﾎﾟｯﾌﾟ体" pitchFamily="50" charset="-128"/>
              </a:rPr>
            </a:br>
            <a:r>
              <a:rPr lang="ja-JP" altLang="en-US" sz="4400" dirty="0" smtClean="0">
                <a:latin typeface="HGS創英丸ﾎﾟｯﾌﾟ体" pitchFamily="50" charset="-128"/>
                <a:ea typeface="HGS創英丸ﾎﾟｯﾌﾟ体" pitchFamily="50" charset="-128"/>
              </a:rPr>
              <a:t>～</a:t>
            </a:r>
            <a:r>
              <a:rPr lang="en-US" altLang="ja-JP" sz="4400" dirty="0" err="1" smtClean="0">
                <a:latin typeface="HGS創英丸ﾎﾟｯﾌﾟ体" pitchFamily="50" charset="-128"/>
                <a:ea typeface="HGS創英丸ﾎﾟｯﾌﾟ体" pitchFamily="50" charset="-128"/>
              </a:rPr>
              <a:t>Peninsule</a:t>
            </a:r>
            <a:r>
              <a:rPr lang="en-US" altLang="ja-JP" sz="4400" dirty="0" smtClean="0">
                <a:latin typeface="HGS創英丸ﾎﾟｯﾌﾟ体" pitchFamily="50" charset="-128"/>
                <a:ea typeface="HGS創英丸ﾎﾟｯﾌﾟ体" pitchFamily="50" charset="-128"/>
              </a:rPr>
              <a:t> Cotentin</a:t>
            </a:r>
            <a:r>
              <a:rPr lang="ja-JP" altLang="en-US" sz="4400" dirty="0" smtClean="0">
                <a:latin typeface="HGS創英丸ﾎﾟｯﾌﾟ体" pitchFamily="50" charset="-128"/>
                <a:ea typeface="HGS創英丸ﾎﾟｯﾌﾟ体" pitchFamily="50" charset="-128"/>
              </a:rPr>
              <a:t>～</a:t>
            </a:r>
            <a:endParaRPr lang="ja-JP" altLang="ja-JP" sz="4400" dirty="0">
              <a:latin typeface="HGS創英丸ﾎﾟｯﾌﾟ体" pitchFamily="50" charset="-128"/>
              <a:ea typeface="HGS創英丸ﾎﾟｯﾌﾟ体" pitchFamily="50" charset="-128"/>
            </a:endParaRP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455884" y="5927074"/>
            <a:ext cx="2324559" cy="627961"/>
          </a:xfrm>
        </p:spPr>
        <p:txBody>
          <a:bodyPr/>
          <a:lstStyle/>
          <a:p>
            <a:r>
              <a:rPr lang="ja-JP" altLang="en-US" sz="3600" dirty="0" smtClean="0">
                <a:latin typeface="HGS創英丸ﾎﾟｯﾌﾟ体" pitchFamily="50" charset="-128"/>
                <a:ea typeface="HGS創英丸ﾎﾟｯﾌﾟ体" pitchFamily="50" charset="-128"/>
              </a:rPr>
              <a:t>山本勇輝</a:t>
            </a:r>
            <a:endParaRPr lang="ja-JP" altLang="ja-JP" sz="3600" dirty="0">
              <a:latin typeface="HGS創英丸ﾎﾟｯﾌﾟ体" pitchFamily="50" charset="-128"/>
              <a:ea typeface="HGS創英丸ﾎﾟｯﾌﾟ体" pitchFamily="50" charset="-128"/>
            </a:endParaRPr>
          </a:p>
        </p:txBody>
      </p:sp>
      <p:pic>
        <p:nvPicPr>
          <p:cNvPr id="4098" name="Picture 2" descr="E:\P10307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32" y="2952135"/>
            <a:ext cx="4971009" cy="372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790369"/>
          </a:xfrm>
        </p:spPr>
        <p:txBody>
          <a:bodyPr/>
          <a:lstStyle/>
          <a:p>
            <a:r>
              <a:rPr kumimoji="1" lang="ja-JP" altLang="en-US" sz="4000" dirty="0" smtClean="0">
                <a:latin typeface="HGP創英丸ﾎﾟｯﾌﾟ体" pitchFamily="50" charset="-128"/>
                <a:ea typeface="HGP創英丸ﾎﾟｯﾌﾟ体" pitchFamily="50" charset="-128"/>
              </a:rPr>
              <a:t>原子力潜水艦　</a:t>
            </a:r>
            <a:r>
              <a:rPr kumimoji="1" lang="en-US" altLang="ja-JP" sz="4000" dirty="0" smtClean="0">
                <a:latin typeface="HGP創英丸ﾎﾟｯﾌﾟ体" pitchFamily="50" charset="-128"/>
                <a:ea typeface="HGP創英丸ﾎﾟｯﾌﾟ体" pitchFamily="50" charset="-128"/>
              </a:rPr>
              <a:t>Le </a:t>
            </a:r>
            <a:r>
              <a:rPr kumimoji="1" lang="en-US" altLang="ja-JP" sz="4000" dirty="0" err="1" smtClean="0">
                <a:latin typeface="HGP創英丸ﾎﾟｯﾌﾟ体" pitchFamily="50" charset="-128"/>
                <a:ea typeface="HGP創英丸ﾎﾟｯﾌﾟ体" pitchFamily="50" charset="-128"/>
              </a:rPr>
              <a:t>Redoutable</a:t>
            </a:r>
            <a:endParaRPr kumimoji="1" lang="ja-JP" altLang="en-US" sz="4000" dirty="0">
              <a:latin typeface="HGP創英丸ﾎﾟｯﾌﾟ体" pitchFamily="50" charset="-128"/>
              <a:ea typeface="HGP創英丸ﾎﾟｯﾌﾟ体" pitchFamily="50" charset="-128"/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5613" y="1215614"/>
            <a:ext cx="8226425" cy="5421854"/>
          </a:xfrm>
        </p:spPr>
        <p:txBody>
          <a:bodyPr/>
          <a:lstStyle/>
          <a:p>
            <a:endParaRPr kumimoji="1" lang="ja-JP" altLang="en-US" dirty="0"/>
          </a:p>
        </p:txBody>
      </p:sp>
      <p:pic>
        <p:nvPicPr>
          <p:cNvPr id="2050" name="Picture 2" descr="D:\写真\Cherbourg･La hague\P10400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1" y="1220277"/>
            <a:ext cx="7295560" cy="54716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790369"/>
          </a:xfrm>
        </p:spPr>
        <p:txBody>
          <a:bodyPr/>
          <a:lstStyle/>
          <a:p>
            <a:r>
              <a:rPr kumimoji="1" lang="ja-JP" altLang="en-US" sz="4000" dirty="0" smtClean="0">
                <a:latin typeface="HGP創英丸ﾎﾟｯﾌﾟ体" pitchFamily="50" charset="-128"/>
                <a:ea typeface="HGP創英丸ﾎﾟｯﾌﾟ体" pitchFamily="50" charset="-128"/>
              </a:rPr>
              <a:t>中にも入れる</a:t>
            </a:r>
            <a:endParaRPr kumimoji="1" lang="ja-JP" altLang="en-US" sz="4000" dirty="0">
              <a:latin typeface="HGP創英丸ﾎﾟｯﾌﾟ体" pitchFamily="50" charset="-128"/>
              <a:ea typeface="HGP創英丸ﾎﾟｯﾌﾟ体" pitchFamily="50" charset="-128"/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5613" y="1215614"/>
            <a:ext cx="8226425" cy="5421854"/>
          </a:xfrm>
        </p:spPr>
        <p:txBody>
          <a:bodyPr/>
          <a:lstStyle/>
          <a:p>
            <a:endParaRPr kumimoji="1" lang="ja-JP" altLang="en-US" dirty="0"/>
          </a:p>
        </p:txBody>
      </p:sp>
      <p:pic>
        <p:nvPicPr>
          <p:cNvPr id="3074" name="Picture 2" descr="D:\写真\Cherbourg･La hague\P10401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1976" y="1181610"/>
            <a:ext cx="7347473" cy="55106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790369"/>
          </a:xfrm>
        </p:spPr>
        <p:txBody>
          <a:bodyPr/>
          <a:lstStyle/>
          <a:p>
            <a:r>
              <a:rPr kumimoji="1" lang="ja-JP" altLang="en-US" sz="4000" dirty="0" smtClean="0">
                <a:latin typeface="HGP創英丸ﾎﾟｯﾌﾟ体" pitchFamily="50" charset="-128"/>
                <a:ea typeface="HGP創英丸ﾎﾟｯﾌﾟ体" pitchFamily="50" charset="-128"/>
              </a:rPr>
              <a:t>翌日、</a:t>
            </a:r>
            <a:r>
              <a:rPr kumimoji="1" lang="en-US" altLang="ja-JP" sz="4000" dirty="0" smtClean="0">
                <a:latin typeface="HGP創英丸ﾎﾟｯﾌﾟ体" pitchFamily="50" charset="-128"/>
                <a:ea typeface="HGP創英丸ﾎﾟｯﾌﾟ体" pitchFamily="50" charset="-128"/>
              </a:rPr>
              <a:t>AREVA</a:t>
            </a:r>
            <a:r>
              <a:rPr kumimoji="1" lang="ja-JP" altLang="en-US" sz="4000" dirty="0" smtClean="0">
                <a:latin typeface="HGP創英丸ﾎﾟｯﾌﾟ体" pitchFamily="50" charset="-128"/>
                <a:ea typeface="HGP創英丸ﾎﾟｯﾌﾟ体" pitchFamily="50" charset="-128"/>
              </a:rPr>
              <a:t>を目指す</a:t>
            </a:r>
            <a:endParaRPr kumimoji="1" lang="ja-JP" altLang="en-US" sz="4000" dirty="0">
              <a:latin typeface="HGP創英丸ﾎﾟｯﾌﾟ体" pitchFamily="50" charset="-128"/>
              <a:ea typeface="HGP創英丸ﾎﾟｯﾌﾟ体" pitchFamily="50" charset="-128"/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5613" y="1215614"/>
            <a:ext cx="8226425" cy="5421854"/>
          </a:xfrm>
        </p:spPr>
        <p:txBody>
          <a:bodyPr/>
          <a:lstStyle/>
          <a:p>
            <a:r>
              <a:rPr kumimoji="1" lang="ja-JP" altLang="en-US" dirty="0" smtClean="0"/>
              <a:t>一番近いバス停までシェルブールから</a:t>
            </a:r>
            <a:r>
              <a:rPr kumimoji="1" lang="en-US" altLang="ja-JP" dirty="0" smtClean="0"/>
              <a:t>1</a:t>
            </a:r>
            <a:r>
              <a:rPr kumimoji="1" lang="ja-JP" altLang="en-US" dirty="0" smtClean="0"/>
              <a:t>時間</a:t>
            </a:r>
            <a:endParaRPr kumimoji="1" lang="en-US" altLang="ja-JP" dirty="0" smtClean="0"/>
          </a:p>
          <a:p>
            <a:r>
              <a:rPr kumimoji="1" lang="ja-JP" altLang="en-US" dirty="0" smtClean="0"/>
              <a:t>バスは</a:t>
            </a:r>
            <a:r>
              <a:rPr kumimoji="1" lang="en-US" altLang="ja-JP" dirty="0" smtClean="0"/>
              <a:t>1</a:t>
            </a:r>
            <a:r>
              <a:rPr kumimoji="1" lang="ja-JP" altLang="en-US" dirty="0" smtClean="0"/>
              <a:t>日</a:t>
            </a:r>
            <a:r>
              <a:rPr kumimoji="1" lang="en-US" altLang="ja-JP" dirty="0" smtClean="0"/>
              <a:t>1</a:t>
            </a:r>
            <a:r>
              <a:rPr kumimoji="1" lang="ja-JP" altLang="en-US" dirty="0" smtClean="0"/>
              <a:t>往復</a:t>
            </a:r>
            <a:endParaRPr kumimoji="1" lang="en-US" altLang="ja-JP" dirty="0" smtClean="0"/>
          </a:p>
          <a:p>
            <a:r>
              <a:rPr kumimoji="1" lang="ja-JP" altLang="en-US" dirty="0" smtClean="0"/>
              <a:t>乗客は自分だけだった</a:t>
            </a:r>
            <a:endParaRPr kumimoji="1" lang="en-US" altLang="ja-JP" dirty="0" smtClean="0"/>
          </a:p>
          <a:p>
            <a:pPr>
              <a:buNone/>
            </a:pPr>
            <a:endParaRPr kumimoji="1" lang="en-US" altLang="ja-JP" dirty="0" smtClean="0"/>
          </a:p>
          <a:p>
            <a:pPr>
              <a:buNone/>
            </a:pPr>
            <a:endParaRPr kumimoji="1" lang="en-US" altLang="ja-JP" dirty="0" smtClean="0"/>
          </a:p>
          <a:p>
            <a:pPr>
              <a:buNone/>
            </a:pPr>
            <a:endParaRPr kumimoji="1" lang="en-US" altLang="ja-JP" dirty="0" smtClean="0"/>
          </a:p>
          <a:p>
            <a:pPr>
              <a:buNone/>
            </a:pPr>
            <a:endParaRPr kumimoji="1" lang="en-US" altLang="ja-JP" dirty="0" smtClean="0"/>
          </a:p>
          <a:p>
            <a:pPr>
              <a:buNone/>
            </a:pPr>
            <a:endParaRPr kumimoji="1" lang="en-US" altLang="ja-JP" dirty="0" smtClean="0"/>
          </a:p>
          <a:p>
            <a:pPr>
              <a:buNone/>
            </a:pPr>
            <a:r>
              <a:rPr kumimoji="1" lang="ja-JP" altLang="en-US" dirty="0" smtClean="0"/>
              <a:t>再処理工場からおよそ</a:t>
            </a:r>
            <a:endParaRPr kumimoji="1" lang="en-US" altLang="ja-JP" dirty="0" smtClean="0"/>
          </a:p>
          <a:p>
            <a:pPr>
              <a:buNone/>
            </a:pPr>
            <a:r>
              <a:rPr kumimoji="1" lang="en-US" altLang="ja-JP" dirty="0" smtClean="0"/>
              <a:t>2km</a:t>
            </a:r>
            <a:r>
              <a:rPr kumimoji="1" lang="ja-JP" altLang="en-US" dirty="0" smtClean="0"/>
              <a:t>のところにある街</a:t>
            </a:r>
            <a:endParaRPr kumimoji="1" lang="en-US" altLang="ja-JP" dirty="0" smtClean="0"/>
          </a:p>
          <a:p>
            <a:pPr>
              <a:buNone/>
            </a:pPr>
            <a:r>
              <a:rPr kumimoji="1" lang="en-US" altLang="ja-JP" dirty="0" smtClean="0"/>
              <a:t>Beaumont Hague</a:t>
            </a:r>
          </a:p>
          <a:p>
            <a:pPr>
              <a:buNone/>
            </a:pPr>
            <a:r>
              <a:rPr kumimoji="1" lang="ja-JP" altLang="en-US" dirty="0" smtClean="0"/>
              <a:t>街から工場が見える</a:t>
            </a:r>
            <a:endParaRPr kumimoji="1" lang="en-US" altLang="ja-JP" dirty="0" smtClean="0"/>
          </a:p>
        </p:txBody>
      </p:sp>
      <p:pic>
        <p:nvPicPr>
          <p:cNvPr id="5122" name="Picture 2" descr="D:\写真\Cherbourg･La hague\P10401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22146" y="2695678"/>
            <a:ext cx="5225548" cy="39191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790369"/>
          </a:xfrm>
        </p:spPr>
        <p:txBody>
          <a:bodyPr/>
          <a:lstStyle/>
          <a:p>
            <a:r>
              <a:rPr kumimoji="1" lang="en-US" altLang="ja-JP" sz="4000" dirty="0" smtClean="0">
                <a:latin typeface="HGP創英丸ﾎﾟｯﾌﾟ体" pitchFamily="50" charset="-128"/>
                <a:ea typeface="HGP創英丸ﾎﾟｯﾌﾟ体" pitchFamily="50" charset="-128"/>
              </a:rPr>
              <a:t>AREVA</a:t>
            </a:r>
            <a:r>
              <a:rPr kumimoji="1" lang="ja-JP" altLang="en-US" sz="4000" dirty="0" err="1" smtClean="0">
                <a:latin typeface="HGP創英丸ﾎﾟｯﾌﾟ体" pitchFamily="50" charset="-128"/>
                <a:ea typeface="HGP創英丸ﾎﾟｯﾌﾟ体" pitchFamily="50" charset="-128"/>
              </a:rPr>
              <a:t>に到</a:t>
            </a:r>
            <a:r>
              <a:rPr kumimoji="1" lang="ja-JP" altLang="en-US" sz="4000" dirty="0" smtClean="0">
                <a:latin typeface="HGP創英丸ﾎﾟｯﾌﾟ体" pitchFamily="50" charset="-128"/>
                <a:ea typeface="HGP創英丸ﾎﾟｯﾌﾟ体" pitchFamily="50" charset="-128"/>
              </a:rPr>
              <a:t>着</a:t>
            </a:r>
            <a:endParaRPr kumimoji="1" lang="ja-JP" altLang="en-US" sz="4000" dirty="0">
              <a:latin typeface="HGP創英丸ﾎﾟｯﾌﾟ体" pitchFamily="50" charset="-128"/>
              <a:ea typeface="HGP創英丸ﾎﾟｯﾌﾟ体" pitchFamily="50" charset="-128"/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5613" y="1215614"/>
            <a:ext cx="8226425" cy="5421854"/>
          </a:xfrm>
        </p:spPr>
        <p:txBody>
          <a:bodyPr/>
          <a:lstStyle/>
          <a:p>
            <a:endParaRPr kumimoji="1" lang="ja-JP" altLang="en-US" dirty="0"/>
          </a:p>
        </p:txBody>
      </p:sp>
      <p:pic>
        <p:nvPicPr>
          <p:cNvPr id="6146" name="Picture 2" descr="D:\写真\Cherbourg･La hague\P10401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5371" y="1218135"/>
            <a:ext cx="7347110" cy="55103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790369"/>
          </a:xfrm>
        </p:spPr>
        <p:txBody>
          <a:bodyPr/>
          <a:lstStyle/>
          <a:p>
            <a:r>
              <a:rPr kumimoji="1" lang="ja-JP" altLang="en-US" sz="3600" dirty="0" smtClean="0">
                <a:latin typeface="HGP創英丸ﾎﾟｯﾌﾟ体" pitchFamily="50" charset="-128"/>
                <a:ea typeface="HGP創英丸ﾎﾟｯﾌﾟ体" pitchFamily="50" charset="-128"/>
              </a:rPr>
              <a:t>さらに歩き、インフォメーションセンターへ</a:t>
            </a:r>
            <a:endParaRPr kumimoji="1" lang="ja-JP" altLang="en-US" sz="3600" dirty="0">
              <a:latin typeface="HGP創英丸ﾎﾟｯﾌﾟ体" pitchFamily="50" charset="-128"/>
              <a:ea typeface="HGP創英丸ﾎﾟｯﾌﾟ体" pitchFamily="50" charset="-128"/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5613" y="1215614"/>
            <a:ext cx="8226425" cy="5421854"/>
          </a:xfrm>
        </p:spPr>
        <p:txBody>
          <a:bodyPr/>
          <a:lstStyle/>
          <a:p>
            <a:endParaRPr kumimoji="1" lang="ja-JP" altLang="en-US" dirty="0"/>
          </a:p>
        </p:txBody>
      </p:sp>
      <p:pic>
        <p:nvPicPr>
          <p:cNvPr id="7170" name="Picture 2" descr="D:\写真\Cherbourg･La hague\P10401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7429" y="1204856"/>
            <a:ext cx="7304443" cy="54783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5613" y="274639"/>
            <a:ext cx="8226425" cy="758095"/>
          </a:xfrm>
        </p:spPr>
        <p:txBody>
          <a:bodyPr/>
          <a:lstStyle/>
          <a:p>
            <a:r>
              <a:rPr kumimoji="1" lang="ja-JP" altLang="en-US" sz="4000" dirty="0" smtClean="0">
                <a:latin typeface="HGP創英丸ﾎﾟｯﾌﾟ体" pitchFamily="50" charset="-128"/>
                <a:ea typeface="HGP創英丸ﾎﾟｯﾌﾟ体" pitchFamily="50" charset="-128"/>
              </a:rPr>
              <a:t>ツアーに参加</a:t>
            </a:r>
            <a:endParaRPr kumimoji="1" lang="ja-JP" altLang="en-US" sz="4000" dirty="0">
              <a:latin typeface="HGP創英丸ﾎﾟｯﾌﾟ体" pitchFamily="50" charset="-128"/>
              <a:ea typeface="HGP創英丸ﾎﾟｯﾌﾟ体" pitchFamily="50" charset="-128"/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5613" y="1452282"/>
            <a:ext cx="8226425" cy="5174430"/>
          </a:xfrm>
        </p:spPr>
        <p:txBody>
          <a:bodyPr/>
          <a:lstStyle/>
          <a:p>
            <a:pPr>
              <a:buNone/>
            </a:pPr>
            <a:r>
              <a:rPr kumimoji="1" lang="ja-JP" altLang="en-US" sz="3600" dirty="0" smtClean="0">
                <a:latin typeface="HGP創英角ﾎﾟｯﾌﾟ体" pitchFamily="50" charset="-128"/>
                <a:ea typeface="HGP創英角ﾎﾟｯﾌﾟ体" pitchFamily="50" charset="-128"/>
              </a:rPr>
              <a:t>☆ツアー概要</a:t>
            </a:r>
            <a:endParaRPr kumimoji="1" lang="en-US" altLang="ja-JP" sz="3600" dirty="0" smtClean="0">
              <a:latin typeface="HGP創英角ﾎﾟｯﾌﾟ体" pitchFamily="50" charset="-128"/>
              <a:ea typeface="HGP創英角ﾎﾟｯﾌﾟ体" pitchFamily="50" charset="-128"/>
            </a:endParaRPr>
          </a:p>
          <a:p>
            <a:pPr>
              <a:buNone/>
            </a:pPr>
            <a:r>
              <a:rPr kumimoji="1" lang="ja-JP" altLang="en-US" dirty="0" smtClean="0"/>
              <a:t>　　→無料、要予約。</a:t>
            </a:r>
            <a:endParaRPr kumimoji="1" lang="en-US" altLang="ja-JP" dirty="0" smtClean="0"/>
          </a:p>
          <a:p>
            <a:pPr>
              <a:buNone/>
            </a:pPr>
            <a:r>
              <a:rPr kumimoji="1" lang="ja-JP" altLang="en-US" dirty="0" smtClean="0"/>
              <a:t>　　→時間は</a:t>
            </a:r>
            <a:r>
              <a:rPr kumimoji="1" lang="en-US" altLang="ja-JP" dirty="0" smtClean="0"/>
              <a:t>1</a:t>
            </a:r>
            <a:r>
              <a:rPr kumimoji="1" lang="ja-JP" altLang="en-US" dirty="0" smtClean="0"/>
              <a:t>時間半を予定。</a:t>
            </a:r>
            <a:r>
              <a:rPr kumimoji="1" lang="en-US" altLang="ja-JP" dirty="0" smtClean="0"/>
              <a:t>(</a:t>
            </a:r>
            <a:r>
              <a:rPr kumimoji="1" lang="ja-JP" altLang="en-US" dirty="0" smtClean="0"/>
              <a:t>実際は</a:t>
            </a:r>
            <a:r>
              <a:rPr kumimoji="1" lang="en-US" altLang="ja-JP" dirty="0" smtClean="0"/>
              <a:t>2</a:t>
            </a:r>
            <a:r>
              <a:rPr kumimoji="1" lang="ja-JP" altLang="en-US" dirty="0" smtClean="0"/>
              <a:t>時間を超えた。</a:t>
            </a:r>
            <a:r>
              <a:rPr kumimoji="1" lang="en-US" altLang="ja-JP" dirty="0" smtClean="0"/>
              <a:t>)</a:t>
            </a:r>
          </a:p>
          <a:p>
            <a:pPr>
              <a:buNone/>
            </a:pPr>
            <a:endParaRPr kumimoji="1" lang="en-US" altLang="ja-JP" dirty="0" smtClean="0"/>
          </a:p>
          <a:p>
            <a:r>
              <a:rPr kumimoji="1" lang="en-US" altLang="ja-JP" dirty="0" smtClean="0"/>
              <a:t>DVD</a:t>
            </a:r>
            <a:r>
              <a:rPr kumimoji="1" lang="ja-JP" altLang="en-US" dirty="0" smtClean="0"/>
              <a:t>でラ・アーグの施設を説明。</a:t>
            </a:r>
            <a:endParaRPr kumimoji="1" lang="en-US" altLang="ja-JP" dirty="0" smtClean="0"/>
          </a:p>
          <a:p>
            <a:r>
              <a:rPr kumimoji="1" lang="ja-JP" altLang="en-US" dirty="0" smtClean="0"/>
              <a:t>パワーポイントを使ったスタッフによる説明。</a:t>
            </a:r>
            <a:endParaRPr kumimoji="1" lang="en-US" altLang="ja-JP" dirty="0" smtClean="0"/>
          </a:p>
          <a:p>
            <a:r>
              <a:rPr kumimoji="1" lang="ja-JP" altLang="en-US" dirty="0" smtClean="0"/>
              <a:t>バスに乗り、周辺散策。</a:t>
            </a:r>
            <a:endParaRPr kumimoji="1" lang="en-US" altLang="ja-JP" dirty="0" smtClean="0"/>
          </a:p>
          <a:p>
            <a:r>
              <a:rPr kumimoji="1" lang="ja-JP" altLang="en-US" dirty="0" smtClean="0"/>
              <a:t>バスの中で補足説明、質疑応答。</a:t>
            </a:r>
            <a:endParaRPr kumimoji="1" lang="en-US" altLang="ja-JP" dirty="0" smtClean="0"/>
          </a:p>
          <a:p>
            <a:r>
              <a:rPr kumimoji="1" lang="ja-JP" altLang="en-US" dirty="0" smtClean="0"/>
              <a:t>終了。館内を自由に見学できる。</a:t>
            </a:r>
            <a:endParaRPr kumimoji="1" lang="en-US" altLang="ja-JP" dirty="0" smtClean="0"/>
          </a:p>
          <a:p>
            <a:pPr>
              <a:buNone/>
            </a:pP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5613" y="274639"/>
            <a:ext cx="8226425" cy="758095"/>
          </a:xfrm>
        </p:spPr>
        <p:txBody>
          <a:bodyPr/>
          <a:lstStyle/>
          <a:p>
            <a:endParaRPr kumimoji="1" lang="ja-JP" altLang="en-US" sz="4000" dirty="0">
              <a:latin typeface="HGP創英丸ﾎﾟｯﾌﾟ体" pitchFamily="50" charset="-128"/>
              <a:ea typeface="HGP創英丸ﾎﾟｯﾌﾟ体" pitchFamily="50" charset="-128"/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5613" y="1452282"/>
            <a:ext cx="8226425" cy="5174430"/>
          </a:xfrm>
        </p:spPr>
        <p:txBody>
          <a:bodyPr/>
          <a:lstStyle/>
          <a:p>
            <a:endParaRPr kumimoji="1" lang="ja-JP" altLang="en-US" dirty="0"/>
          </a:p>
        </p:txBody>
      </p:sp>
      <p:pic>
        <p:nvPicPr>
          <p:cNvPr id="8194" name="Picture 2" descr="D:\写真\Cherbourg･La hague\P10401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8528" y="138391"/>
            <a:ext cx="4906216" cy="65416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5613" y="274639"/>
            <a:ext cx="8226425" cy="758095"/>
          </a:xfrm>
        </p:spPr>
        <p:txBody>
          <a:bodyPr/>
          <a:lstStyle/>
          <a:p>
            <a:endParaRPr kumimoji="1" lang="ja-JP" altLang="en-US" sz="4000" dirty="0">
              <a:latin typeface="HGP創英丸ﾎﾟｯﾌﾟ体" pitchFamily="50" charset="-128"/>
              <a:ea typeface="HGP創英丸ﾎﾟｯﾌﾟ体" pitchFamily="50" charset="-128"/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5613" y="1452282"/>
            <a:ext cx="8226425" cy="5174430"/>
          </a:xfrm>
        </p:spPr>
        <p:txBody>
          <a:bodyPr/>
          <a:lstStyle/>
          <a:p>
            <a:endParaRPr kumimoji="1" lang="ja-JP" altLang="en-US" dirty="0"/>
          </a:p>
        </p:txBody>
      </p:sp>
      <p:pic>
        <p:nvPicPr>
          <p:cNvPr id="9218" name="Picture 2" descr="D:\写真\Cherbourg･La hague\P10401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075" y="132443"/>
            <a:ext cx="8778240" cy="65836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5613" y="274639"/>
            <a:ext cx="8226425" cy="758095"/>
          </a:xfrm>
        </p:spPr>
        <p:txBody>
          <a:bodyPr/>
          <a:lstStyle/>
          <a:p>
            <a:endParaRPr kumimoji="1" lang="ja-JP" altLang="en-US" sz="4000" dirty="0">
              <a:latin typeface="HGP創英丸ﾎﾟｯﾌﾟ体" pitchFamily="50" charset="-128"/>
              <a:ea typeface="HGP創英丸ﾎﾟｯﾌﾟ体" pitchFamily="50" charset="-128"/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5613" y="1452282"/>
            <a:ext cx="8226425" cy="5174430"/>
          </a:xfrm>
        </p:spPr>
        <p:txBody>
          <a:bodyPr/>
          <a:lstStyle/>
          <a:p>
            <a:endParaRPr kumimoji="1" lang="ja-JP" altLang="en-US" dirty="0"/>
          </a:p>
        </p:txBody>
      </p:sp>
      <p:pic>
        <p:nvPicPr>
          <p:cNvPr id="9218" name="Picture 2" descr="D:\写真\Cherbourg･La hague\P1040173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19075" y="132443"/>
            <a:ext cx="8778240" cy="65836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5613" y="274639"/>
            <a:ext cx="8226425" cy="758095"/>
          </a:xfrm>
        </p:spPr>
        <p:txBody>
          <a:bodyPr/>
          <a:lstStyle/>
          <a:p>
            <a:endParaRPr kumimoji="1" lang="ja-JP" altLang="en-US" sz="4000" dirty="0">
              <a:latin typeface="HGP創英丸ﾎﾟｯﾌﾟ体" pitchFamily="50" charset="-128"/>
              <a:ea typeface="HGP創英丸ﾎﾟｯﾌﾟ体" pitchFamily="50" charset="-128"/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5613" y="1452282"/>
            <a:ext cx="8226425" cy="5174430"/>
          </a:xfrm>
        </p:spPr>
        <p:txBody>
          <a:bodyPr/>
          <a:lstStyle/>
          <a:p>
            <a:endParaRPr kumimoji="1" lang="ja-JP" altLang="en-US" dirty="0"/>
          </a:p>
        </p:txBody>
      </p:sp>
      <p:pic>
        <p:nvPicPr>
          <p:cNvPr id="9218" name="Picture 2" descr="D:\写真\Cherbourg･La hague\P1040173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19075" y="132443"/>
            <a:ext cx="8778240" cy="65836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274638"/>
            <a:ext cx="8226425" cy="926201"/>
          </a:xfrm>
        </p:spPr>
        <p:txBody>
          <a:bodyPr/>
          <a:lstStyle/>
          <a:p>
            <a:r>
              <a:rPr lang="ja-JP" altLang="en-US" sz="4800" dirty="0" smtClean="0">
                <a:latin typeface="HGS創英丸ﾎﾟｯﾌﾟ体" pitchFamily="50" charset="-128"/>
                <a:ea typeface="HGS創英丸ﾎﾟｯﾌﾟ体" pitchFamily="50" charset="-128"/>
              </a:rPr>
              <a:t>コタンタン半島</a:t>
            </a:r>
            <a:r>
              <a:rPr lang="ja-JP" altLang="en-US" sz="4800" dirty="0">
                <a:latin typeface="HGS創英丸ﾎﾟｯﾌﾟ体" pitchFamily="50" charset="-128"/>
                <a:ea typeface="HGS創英丸ﾎﾟｯﾌﾟ体" pitchFamily="50" charset="-128"/>
              </a:rPr>
              <a:t>と</a:t>
            </a:r>
            <a:r>
              <a:rPr lang="ja-JP" altLang="en-US" sz="4800" dirty="0" smtClean="0">
                <a:latin typeface="HGS創英丸ﾎﾟｯﾌﾟ体" pitchFamily="50" charset="-128"/>
                <a:ea typeface="HGS創英丸ﾎﾟｯﾌﾟ体" pitchFamily="50" charset="-128"/>
              </a:rPr>
              <a:t>は？</a:t>
            </a:r>
            <a:endParaRPr lang="ja-JP" altLang="ja-JP" sz="4800" dirty="0">
              <a:latin typeface="HGS創英丸ﾎﾟｯﾌﾟ体" pitchFamily="50" charset="-128"/>
              <a:ea typeface="HGS創英丸ﾎﾟｯﾌﾟ体" pitchFamily="50" charset="-128"/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 smtClean="0"/>
              <a:t>通称「原子力半島」</a:t>
            </a:r>
            <a:endParaRPr lang="en-US" altLang="ja-JP" dirty="0" smtClean="0"/>
          </a:p>
          <a:p>
            <a:r>
              <a:rPr lang="ja-JP" altLang="en-US" dirty="0" smtClean="0"/>
              <a:t>世界一各関連施設が密集した半島</a:t>
            </a:r>
            <a:endParaRPr lang="en-US" altLang="ja-JP" dirty="0" smtClean="0"/>
          </a:p>
          <a:p>
            <a:r>
              <a:rPr lang="ja-JP" altLang="en-US" dirty="0" smtClean="0"/>
              <a:t>ラ・アーグの再処理工場、シェルブール「核の港」、世界初の</a:t>
            </a:r>
            <a:r>
              <a:rPr lang="en-US" altLang="ja-JP" dirty="0" smtClean="0"/>
              <a:t>EPR(European Pressurized Reactor)</a:t>
            </a:r>
            <a:r>
              <a:rPr lang="ja-JP" altLang="en-US" dirty="0" smtClean="0"/>
              <a:t>を建設中のフラマンビル</a:t>
            </a:r>
            <a:endParaRPr lang="en-US" altLang="ja-JP" b="1" dirty="0" smtClean="0"/>
          </a:p>
          <a:p>
            <a:endParaRPr lang="ja-JP" altLang="ja-JP" dirty="0"/>
          </a:p>
        </p:txBody>
      </p:sp>
      <p:pic>
        <p:nvPicPr>
          <p:cNvPr id="4098" name="Picture 2" descr="D:\写真\Cherbourg･La hague\P10401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70786" y="3298660"/>
            <a:ext cx="4558603" cy="34189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5613" y="274639"/>
            <a:ext cx="8226425" cy="758095"/>
          </a:xfrm>
        </p:spPr>
        <p:txBody>
          <a:bodyPr/>
          <a:lstStyle/>
          <a:p>
            <a:endParaRPr kumimoji="1" lang="ja-JP" altLang="en-US" sz="4000" dirty="0">
              <a:latin typeface="HGP創英丸ﾎﾟｯﾌﾟ体" pitchFamily="50" charset="-128"/>
              <a:ea typeface="HGP創英丸ﾎﾟｯﾌﾟ体" pitchFamily="50" charset="-128"/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5613" y="1452282"/>
            <a:ext cx="8226425" cy="5174430"/>
          </a:xfrm>
        </p:spPr>
        <p:txBody>
          <a:bodyPr/>
          <a:lstStyle/>
          <a:p>
            <a:endParaRPr kumimoji="1" lang="ja-JP" altLang="en-US" dirty="0"/>
          </a:p>
        </p:txBody>
      </p:sp>
      <p:pic>
        <p:nvPicPr>
          <p:cNvPr id="9218" name="Picture 2" descr="D:\写真\Cherbourg･La hague\P1040173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139315" y="132443"/>
            <a:ext cx="4937760" cy="65836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5613" y="274639"/>
            <a:ext cx="8226425" cy="758095"/>
          </a:xfrm>
        </p:spPr>
        <p:txBody>
          <a:bodyPr/>
          <a:lstStyle/>
          <a:p>
            <a:endParaRPr kumimoji="1" lang="ja-JP" altLang="en-US" sz="4000" dirty="0">
              <a:latin typeface="HGP創英丸ﾎﾟｯﾌﾟ体" pitchFamily="50" charset="-128"/>
              <a:ea typeface="HGP創英丸ﾎﾟｯﾌﾟ体" pitchFamily="50" charset="-128"/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5613" y="1452282"/>
            <a:ext cx="8226425" cy="5174430"/>
          </a:xfrm>
        </p:spPr>
        <p:txBody>
          <a:bodyPr/>
          <a:lstStyle/>
          <a:p>
            <a:endParaRPr kumimoji="1" lang="ja-JP" alt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2634" y="251029"/>
            <a:ext cx="8486565" cy="63649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2434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5613" y="274639"/>
            <a:ext cx="8226425" cy="758095"/>
          </a:xfrm>
        </p:spPr>
        <p:txBody>
          <a:bodyPr/>
          <a:lstStyle/>
          <a:p>
            <a:endParaRPr kumimoji="1" lang="ja-JP" altLang="en-US" sz="4000" dirty="0">
              <a:latin typeface="HGP創英丸ﾎﾟｯﾌﾟ体" pitchFamily="50" charset="-128"/>
              <a:ea typeface="HGP創英丸ﾎﾟｯﾌﾟ体" pitchFamily="50" charset="-128"/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5613" y="1452282"/>
            <a:ext cx="8226425" cy="5174430"/>
          </a:xfrm>
        </p:spPr>
        <p:txBody>
          <a:bodyPr/>
          <a:lstStyle/>
          <a:p>
            <a:endParaRPr kumimoji="1" lang="ja-JP" altLang="en-US" dirty="0"/>
          </a:p>
        </p:txBody>
      </p:sp>
      <p:pic>
        <p:nvPicPr>
          <p:cNvPr id="1026" name="Picture 2" descr="C:\Users\yuki\Desktop\Cherbourg･La hague\P10401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98" y="346171"/>
            <a:ext cx="8359708" cy="626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5613" y="274639"/>
            <a:ext cx="8226425" cy="758095"/>
          </a:xfrm>
        </p:spPr>
        <p:txBody>
          <a:bodyPr/>
          <a:lstStyle/>
          <a:p>
            <a:r>
              <a:rPr kumimoji="1" lang="ja-JP" altLang="en-US" sz="4000" dirty="0" smtClean="0">
                <a:latin typeface="HGP創英丸ﾎﾟｯﾌﾟ体" pitchFamily="50" charset="-128"/>
                <a:ea typeface="HGP創英丸ﾎﾟｯﾌﾟ体" pitchFamily="50" charset="-128"/>
              </a:rPr>
              <a:t>ツアーは終了</a:t>
            </a:r>
            <a:endParaRPr kumimoji="1" lang="ja-JP" altLang="en-US" sz="4000" dirty="0">
              <a:latin typeface="HGP創英丸ﾎﾟｯﾌﾟ体" pitchFamily="50" charset="-128"/>
              <a:ea typeface="HGP創英丸ﾎﾟｯﾌﾟ体" pitchFamily="50" charset="-128"/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5613" y="1452282"/>
            <a:ext cx="8226425" cy="5174430"/>
          </a:xfrm>
        </p:spPr>
        <p:txBody>
          <a:bodyPr/>
          <a:lstStyle/>
          <a:p>
            <a:pPr marL="0" indent="0">
              <a:buNone/>
            </a:pPr>
            <a:endParaRPr kumimoji="1" lang="en-US" altLang="ja-JP" dirty="0" smtClean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kumimoji="1" lang="en-US" altLang="ja-JP" dirty="0" smtClean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r>
              <a:rPr kumimoji="1" lang="ja-JP" altLang="en-US" dirty="0" smtClean="0"/>
              <a:t>しかし、終了後も数名の参加者が残り、</a:t>
            </a:r>
            <a:endParaRPr kumimoji="1" lang="en-US" altLang="ja-JP" dirty="0" smtClean="0"/>
          </a:p>
          <a:p>
            <a:pPr marL="0" indent="0" algn="r">
              <a:buNone/>
            </a:pPr>
            <a:r>
              <a:rPr kumimoji="1" lang="ja-JP" altLang="en-US" dirty="0" smtClean="0"/>
              <a:t>スタッフに質問をしていた。</a:t>
            </a:r>
            <a:endParaRPr kumimoji="1"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407559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5613" y="274639"/>
            <a:ext cx="8226425" cy="758095"/>
          </a:xfrm>
        </p:spPr>
        <p:txBody>
          <a:bodyPr/>
          <a:lstStyle/>
          <a:p>
            <a:endParaRPr kumimoji="1" lang="ja-JP" altLang="en-US" sz="4000" dirty="0">
              <a:latin typeface="HGP創英丸ﾎﾟｯﾌﾟ体" pitchFamily="50" charset="-128"/>
              <a:ea typeface="HGP創英丸ﾎﾟｯﾌﾟ体" pitchFamily="50" charset="-128"/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5613" y="1452282"/>
            <a:ext cx="8226425" cy="5174430"/>
          </a:xfrm>
        </p:spPr>
        <p:txBody>
          <a:bodyPr/>
          <a:lstStyle/>
          <a:p>
            <a:endParaRPr kumimoji="1" lang="ja-JP" altLang="en-US" dirty="0"/>
          </a:p>
        </p:txBody>
      </p:sp>
      <p:pic>
        <p:nvPicPr>
          <p:cNvPr id="2050" name="Picture 2" descr="C:\Users\yuki\Desktop\Cherbourg･La hague\P10401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37" y="215152"/>
            <a:ext cx="8491369" cy="6368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円形吹き出し 5"/>
          <p:cNvSpPr/>
          <p:nvPr/>
        </p:nvSpPr>
        <p:spPr bwMode="auto">
          <a:xfrm>
            <a:off x="1631576" y="502025"/>
            <a:ext cx="3675530" cy="1541928"/>
          </a:xfrm>
          <a:prstGeom prst="wedgeEllipseCallou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HGP創英角ﾎﾟｯﾌﾟ体" pitchFamily="50" charset="-128"/>
                <a:ea typeface="HGP創英角ﾎﾟｯﾌﾟ体" pitchFamily="50" charset="-128"/>
                <a:cs typeface="Arial" charset="0"/>
              </a:rPr>
              <a:t>ところで、</a:t>
            </a:r>
            <a:endParaRPr kumimoji="0" lang="en-US" altLang="ja-JP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GP創英角ﾎﾟｯﾌﾟ体" pitchFamily="50" charset="-128"/>
              <a:ea typeface="HGP創英角ﾎﾟｯﾌﾟ体" pitchFamily="50" charset="-128"/>
              <a:cs typeface="Arial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2400" dirty="0">
                <a:solidFill>
                  <a:schemeClr val="tx1"/>
                </a:solidFill>
                <a:latin typeface="HGP創英角ﾎﾟｯﾌﾟ体" pitchFamily="50" charset="-128"/>
                <a:ea typeface="HGP創英角ﾎﾟｯﾌﾟ体" pitchFamily="50" charset="-128"/>
                <a:cs typeface="Arial" charset="0"/>
              </a:rPr>
              <a:t>トリカスタ</a:t>
            </a:r>
            <a:r>
              <a:rPr lang="ja-JP" altLang="en-US" sz="2400" dirty="0" smtClean="0">
                <a:solidFill>
                  <a:schemeClr val="tx1"/>
                </a:solidFill>
                <a:latin typeface="HGP創英角ﾎﾟｯﾌﾟ体" pitchFamily="50" charset="-128"/>
                <a:ea typeface="HGP創英角ﾎﾟｯﾌﾟ体" pitchFamily="50" charset="-128"/>
                <a:cs typeface="Arial" charset="0"/>
              </a:rPr>
              <a:t>ンの件は</a:t>
            </a:r>
            <a:endParaRPr lang="en-US" altLang="ja-JP" sz="2400" dirty="0" smtClean="0">
              <a:solidFill>
                <a:schemeClr val="tx1"/>
              </a:solidFill>
              <a:latin typeface="HGP創英角ﾎﾟｯﾌﾟ体" pitchFamily="50" charset="-128"/>
              <a:ea typeface="HGP創英角ﾎﾟｯﾌﾟ体" pitchFamily="50" charset="-128"/>
              <a:cs typeface="Arial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GP創英角ﾎﾟｯﾌﾟ体" pitchFamily="50" charset="-128"/>
                <a:ea typeface="HGP創英角ﾎﾟｯﾌﾟ体" pitchFamily="50" charset="-128"/>
                <a:cs typeface="Arial" charset="0"/>
              </a:rPr>
              <a:t>どうな</a:t>
            </a:r>
            <a:r>
              <a:rPr kumimoji="0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HGP創英角ﾎﾟｯﾌﾟ体" pitchFamily="50" charset="-128"/>
                <a:ea typeface="HGP創英角ﾎﾟｯﾌﾟ体" pitchFamily="50" charset="-128"/>
                <a:cs typeface="Arial" charset="0"/>
              </a:rPr>
              <a:t>の？</a:t>
            </a:r>
            <a:endParaRPr kumimoji="0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GP創英角ﾎﾟｯﾌﾟ体" pitchFamily="50" charset="-128"/>
              <a:ea typeface="HGP創英角ﾎﾟｯﾌﾟ体" pitchFamily="50" charset="-128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5613" y="274639"/>
            <a:ext cx="8226425" cy="758095"/>
          </a:xfrm>
        </p:spPr>
        <p:txBody>
          <a:bodyPr/>
          <a:lstStyle/>
          <a:p>
            <a:r>
              <a:rPr kumimoji="1" lang="ja-JP" altLang="en-US" sz="4000" dirty="0" smtClean="0">
                <a:latin typeface="HGP創英丸ﾎﾟｯﾌﾟ体" pitchFamily="50" charset="-128"/>
                <a:ea typeface="HGP創英丸ﾎﾟｯﾌﾟ体" pitchFamily="50" charset="-128"/>
              </a:rPr>
              <a:t>トリカスタンとは、、、</a:t>
            </a:r>
            <a:endParaRPr kumimoji="1" lang="ja-JP" altLang="en-US" sz="4000" dirty="0">
              <a:latin typeface="HGP創英丸ﾎﾟｯﾌﾟ体" pitchFamily="50" charset="-128"/>
              <a:ea typeface="HGP創英丸ﾎﾟｯﾌﾟ体" pitchFamily="50" charset="-128"/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5613" y="1452282"/>
            <a:ext cx="8226425" cy="5174430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 smtClean="0"/>
              <a:t>フランス南部にある原子力発電所</a:t>
            </a:r>
            <a:endParaRPr kumimoji="1" lang="en-US" altLang="ja-JP" dirty="0" smtClean="0"/>
          </a:p>
          <a:p>
            <a:pPr marL="0" indent="0">
              <a:buNone/>
            </a:pPr>
            <a:r>
              <a:rPr kumimoji="1" lang="en-US" altLang="ja-JP" dirty="0"/>
              <a:t>2008</a:t>
            </a:r>
            <a:r>
              <a:rPr kumimoji="1" lang="ja-JP" altLang="en-US" dirty="0" smtClean="0"/>
              <a:t>年に火災が発生。</a:t>
            </a:r>
            <a:endParaRPr kumimoji="1" lang="en-US" altLang="ja-JP" dirty="0" smtClean="0"/>
          </a:p>
          <a:p>
            <a:pPr marL="0" indent="0">
              <a:buNone/>
            </a:pPr>
            <a:r>
              <a:rPr kumimoji="1" lang="ja-JP" altLang="en-US" dirty="0"/>
              <a:t>放射能漏</a:t>
            </a:r>
            <a:r>
              <a:rPr kumimoji="1" lang="ja-JP" altLang="en-US" dirty="0" smtClean="0"/>
              <a:t>れの事故を起こした。</a:t>
            </a:r>
            <a:endParaRPr kumimoji="1" lang="en-US" altLang="ja-JP" dirty="0"/>
          </a:p>
          <a:p>
            <a:pPr marL="0" indent="0">
              <a:buNone/>
            </a:pPr>
            <a:endParaRPr kumimoji="1" lang="en-US" altLang="ja-JP" dirty="0" smtClean="0"/>
          </a:p>
          <a:p>
            <a:pPr marL="0" indent="0">
              <a:buNone/>
            </a:pPr>
            <a:r>
              <a:rPr kumimoji="1" lang="ja-JP" altLang="en-US" dirty="0" smtClean="0"/>
              <a:t>☆トリカスタンがある地域は、新興のワイン生産地で、</a:t>
            </a:r>
            <a:endParaRPr kumimoji="1" lang="en-US" altLang="ja-JP" dirty="0" smtClean="0"/>
          </a:p>
          <a:p>
            <a:pPr marL="0" indent="0">
              <a:buNone/>
            </a:pPr>
            <a:r>
              <a:rPr kumimoji="1" lang="ja-JP" altLang="en-US" dirty="0" smtClean="0"/>
              <a:t>「コトー・ド・トリカスタン」というワインがあったが、</a:t>
            </a:r>
            <a:endParaRPr kumimoji="1" lang="en-US" altLang="ja-JP" dirty="0" smtClean="0"/>
          </a:p>
          <a:p>
            <a:pPr marL="0" indent="0">
              <a:buNone/>
            </a:pPr>
            <a:r>
              <a:rPr kumimoji="1" lang="ja-JP" altLang="en-US" dirty="0"/>
              <a:t>こ</a:t>
            </a:r>
            <a:r>
              <a:rPr kumimoji="1" lang="ja-JP" altLang="en-US" dirty="0" smtClean="0"/>
              <a:t>の事故を機に売り上げが落ち、</a:t>
            </a:r>
            <a:endParaRPr kumimoji="1" lang="en-US" altLang="ja-JP" dirty="0" smtClean="0"/>
          </a:p>
          <a:p>
            <a:pPr marL="0" indent="0">
              <a:buNone/>
            </a:pPr>
            <a:r>
              <a:rPr kumimoji="1" lang="en-US" altLang="ja-JP" dirty="0" smtClean="0"/>
              <a:t>2010</a:t>
            </a:r>
            <a:r>
              <a:rPr kumimoji="1" lang="ja-JP" altLang="en-US" dirty="0" smtClean="0"/>
              <a:t>年製のものから名称を変更した。</a:t>
            </a:r>
            <a:endParaRPr kumimoji="1" lang="en-US" altLang="ja-JP" dirty="0" smtClean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r>
              <a:rPr kumimoji="1" lang="en-US" altLang="ja-JP" dirty="0" smtClean="0"/>
              <a:t>(</a:t>
            </a:r>
            <a:r>
              <a:rPr kumimoji="1" lang="ja-JP" altLang="en-US" dirty="0" smtClean="0"/>
              <a:t>ちなみに、</a:t>
            </a:r>
            <a:r>
              <a:rPr kumimoji="1" lang="en-US" altLang="ja-JP" dirty="0" smtClean="0"/>
              <a:t>2009</a:t>
            </a:r>
            <a:r>
              <a:rPr kumimoji="1" lang="ja-JP" altLang="en-US" dirty="0" smtClean="0"/>
              <a:t>年製は楽天市場で</a:t>
            </a:r>
            <a:endParaRPr kumimoji="1" lang="en-US" altLang="ja-JP" dirty="0" smtClean="0"/>
          </a:p>
          <a:p>
            <a:pPr marL="0" indent="0">
              <a:buNone/>
            </a:pPr>
            <a:r>
              <a:rPr kumimoji="1" lang="ja-JP" altLang="en-US" dirty="0" smtClean="0"/>
              <a:t>　　　　　　　　　</a:t>
            </a:r>
            <a:r>
              <a:rPr kumimoji="1" lang="en-US" altLang="ja-JP" dirty="0" smtClean="0"/>
              <a:t>1029</a:t>
            </a:r>
            <a:r>
              <a:rPr kumimoji="1" lang="ja-JP" altLang="en-US" dirty="0" smtClean="0"/>
              <a:t>円で購入可能！</a:t>
            </a:r>
            <a:r>
              <a:rPr kumimoji="1" lang="en-US" altLang="ja-JP" dirty="0" smtClean="0"/>
              <a:t>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447" y="4130597"/>
            <a:ext cx="2499472" cy="2622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9302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5613" y="274639"/>
            <a:ext cx="8226425" cy="758095"/>
          </a:xfrm>
        </p:spPr>
        <p:txBody>
          <a:bodyPr/>
          <a:lstStyle/>
          <a:p>
            <a:endParaRPr kumimoji="1" lang="ja-JP" altLang="en-US" sz="4000" dirty="0">
              <a:latin typeface="HGP創英丸ﾎﾟｯﾌﾟ体" pitchFamily="50" charset="-128"/>
              <a:ea typeface="HGP創英丸ﾎﾟｯﾌﾟ体" pitchFamily="50" charset="-128"/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5613" y="1452282"/>
            <a:ext cx="8226425" cy="5174430"/>
          </a:xfrm>
        </p:spPr>
        <p:txBody>
          <a:bodyPr/>
          <a:lstStyle/>
          <a:p>
            <a:endParaRPr kumimoji="1" lang="ja-JP" altLang="en-US" dirty="0"/>
          </a:p>
        </p:txBody>
      </p:sp>
      <p:pic>
        <p:nvPicPr>
          <p:cNvPr id="2050" name="Picture 2" descr="C:\Users\yuki\Desktop\Cherbourg･La hague\P10401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37" y="215152"/>
            <a:ext cx="8491369" cy="6368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円形吹き出し 5"/>
          <p:cNvSpPr/>
          <p:nvPr/>
        </p:nvSpPr>
        <p:spPr bwMode="auto">
          <a:xfrm>
            <a:off x="1631576" y="502025"/>
            <a:ext cx="3675530" cy="1541928"/>
          </a:xfrm>
          <a:prstGeom prst="wedgeEllipseCallou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ja-JP" altLang="en-US" sz="2400" dirty="0" smtClean="0">
                <a:solidFill>
                  <a:srgbClr val="000000"/>
                </a:solidFill>
                <a:latin typeface="HGP創英角ﾎﾟｯﾌﾟ体" pitchFamily="50" charset="-128"/>
                <a:ea typeface="HGP創英角ﾎﾟｯﾌﾟ体" pitchFamily="50" charset="-128"/>
                <a:cs typeface="Arial" charset="0"/>
              </a:rPr>
              <a:t>ところで、</a:t>
            </a:r>
            <a:endParaRPr lang="en-US" altLang="ja-JP" sz="2400" dirty="0" smtClean="0">
              <a:solidFill>
                <a:srgbClr val="000000"/>
              </a:solidFill>
              <a:latin typeface="HGP創英角ﾎﾟｯﾌﾟ体" pitchFamily="50" charset="-128"/>
              <a:ea typeface="HGP創英角ﾎﾟｯﾌﾟ体" pitchFamily="50" charset="-128"/>
              <a:cs typeface="Arial" charset="0"/>
            </a:endParaRPr>
          </a:p>
          <a:p>
            <a:r>
              <a:rPr lang="ja-JP" altLang="en-US" sz="2400" dirty="0">
                <a:solidFill>
                  <a:srgbClr val="000000"/>
                </a:solidFill>
                <a:latin typeface="HGP創英角ﾎﾟｯﾌﾟ体" pitchFamily="50" charset="-128"/>
                <a:ea typeface="HGP創英角ﾎﾟｯﾌﾟ体" pitchFamily="50" charset="-128"/>
                <a:cs typeface="Arial" charset="0"/>
              </a:rPr>
              <a:t>トリカスタ</a:t>
            </a:r>
            <a:r>
              <a:rPr lang="ja-JP" altLang="en-US" sz="2400" dirty="0" smtClean="0">
                <a:solidFill>
                  <a:srgbClr val="000000"/>
                </a:solidFill>
                <a:latin typeface="HGP創英角ﾎﾟｯﾌﾟ体" pitchFamily="50" charset="-128"/>
                <a:ea typeface="HGP創英角ﾎﾟｯﾌﾟ体" pitchFamily="50" charset="-128"/>
                <a:cs typeface="Arial" charset="0"/>
              </a:rPr>
              <a:t>ンの件は</a:t>
            </a:r>
            <a:endParaRPr lang="en-US" altLang="ja-JP" sz="2400" dirty="0" smtClean="0">
              <a:solidFill>
                <a:srgbClr val="000000"/>
              </a:solidFill>
              <a:latin typeface="HGP創英角ﾎﾟｯﾌﾟ体" pitchFamily="50" charset="-128"/>
              <a:ea typeface="HGP創英角ﾎﾟｯﾌﾟ体" pitchFamily="50" charset="-128"/>
              <a:cs typeface="Arial" charset="0"/>
            </a:endParaRPr>
          </a:p>
          <a:p>
            <a:r>
              <a:rPr lang="ja-JP" altLang="en-US" sz="2400" dirty="0">
                <a:solidFill>
                  <a:srgbClr val="000000"/>
                </a:solidFill>
                <a:latin typeface="HGP創英角ﾎﾟｯﾌﾟ体" pitchFamily="50" charset="-128"/>
                <a:ea typeface="HGP創英角ﾎﾟｯﾌﾟ体" pitchFamily="50" charset="-128"/>
                <a:cs typeface="Arial" charset="0"/>
              </a:rPr>
              <a:t>どうな</a:t>
            </a:r>
            <a:r>
              <a:rPr lang="ja-JP" altLang="en-US" sz="2400" dirty="0" smtClean="0">
                <a:solidFill>
                  <a:srgbClr val="000000"/>
                </a:solidFill>
                <a:latin typeface="HGP創英角ﾎﾟｯﾌﾟ体" pitchFamily="50" charset="-128"/>
                <a:ea typeface="HGP創英角ﾎﾟｯﾌﾟ体" pitchFamily="50" charset="-128"/>
                <a:cs typeface="Arial" charset="0"/>
              </a:rPr>
              <a:t>の？</a:t>
            </a:r>
          </a:p>
        </p:txBody>
      </p:sp>
      <p:sp>
        <p:nvSpPr>
          <p:cNvPr id="4" name="円形吹き出し 3"/>
          <p:cNvSpPr/>
          <p:nvPr/>
        </p:nvSpPr>
        <p:spPr bwMode="auto">
          <a:xfrm>
            <a:off x="4840942" y="349625"/>
            <a:ext cx="4105834" cy="1846728"/>
          </a:xfrm>
          <a:prstGeom prst="wedgeEllipseCallou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HGP創英角ﾎﾟｯﾌﾟ体" pitchFamily="50" charset="-128"/>
                <a:ea typeface="HGP創英角ﾎﾟｯﾌﾟ体" pitchFamily="50" charset="-128"/>
                <a:cs typeface="Arial" charset="0"/>
              </a:rPr>
              <a:t>ここは、トリカスタンとは全く違う種類の施設ですし、ここではレベル</a:t>
            </a:r>
            <a:r>
              <a:rPr kumimoji="0" lang="en-US" altLang="ja-JP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HGP創英角ﾎﾟｯﾌﾟ体" pitchFamily="50" charset="-128"/>
                <a:ea typeface="HGP創英角ﾎﾟｯﾌﾟ体" pitchFamily="50" charset="-128"/>
                <a:cs typeface="Arial" charset="0"/>
              </a:rPr>
              <a:t>2</a:t>
            </a:r>
            <a:r>
              <a: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HGP創英角ﾎﾟｯﾌﾟ体" pitchFamily="50" charset="-128"/>
                <a:ea typeface="HGP創英角ﾎﾟｯﾌﾟ体" pitchFamily="50" charset="-128"/>
                <a:cs typeface="Arial" charset="0"/>
              </a:rPr>
              <a:t>以上の事故は起きていません。</a:t>
            </a: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GP創英角ﾎﾟｯﾌﾟ体" pitchFamily="50" charset="-128"/>
              <a:ea typeface="HGP創英角ﾎﾟｯﾌﾟ体" pitchFamily="50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28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5613" y="274639"/>
            <a:ext cx="8226425" cy="758095"/>
          </a:xfrm>
        </p:spPr>
        <p:txBody>
          <a:bodyPr/>
          <a:lstStyle/>
          <a:p>
            <a:r>
              <a:rPr kumimoji="1" lang="ja-JP" altLang="en-US" sz="4000" dirty="0" smtClean="0">
                <a:latin typeface="HGP創英丸ﾎﾟｯﾌﾟ体" pitchFamily="50" charset="-128"/>
                <a:ea typeface="HGP創英丸ﾎﾟｯﾌﾟ体" pitchFamily="50" charset="-128"/>
              </a:rPr>
              <a:t>スタッフによると、</a:t>
            </a:r>
            <a:endParaRPr kumimoji="1" lang="ja-JP" altLang="en-US" sz="4000" dirty="0">
              <a:latin typeface="HGP創英丸ﾎﾟｯﾌﾟ体" pitchFamily="50" charset="-128"/>
              <a:ea typeface="HGP創英丸ﾎﾟｯﾌﾟ体" pitchFamily="50" charset="-128"/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5613" y="1255059"/>
            <a:ext cx="8226425" cy="5371653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 smtClean="0"/>
              <a:t>・年間</a:t>
            </a:r>
            <a:r>
              <a:rPr kumimoji="1" lang="en-US" altLang="ja-JP" dirty="0" smtClean="0"/>
              <a:t>4000</a:t>
            </a:r>
            <a:r>
              <a:rPr kumimoji="1" lang="ja-JP" altLang="en-US" dirty="0" smtClean="0"/>
              <a:t>人ほどが来る。フ</a:t>
            </a:r>
            <a:r>
              <a:rPr kumimoji="1" lang="ja-JP" altLang="en-US" dirty="0"/>
              <a:t>クシ</a:t>
            </a:r>
            <a:r>
              <a:rPr kumimoji="1" lang="ja-JP" altLang="en-US" dirty="0" smtClean="0"/>
              <a:t>マ</a:t>
            </a:r>
            <a:r>
              <a:rPr kumimoji="1" lang="ja-JP" altLang="en-US" dirty="0"/>
              <a:t>以</a:t>
            </a:r>
            <a:r>
              <a:rPr kumimoji="1" lang="ja-JP" altLang="en-US" dirty="0" smtClean="0"/>
              <a:t>降、来客は増えた。</a:t>
            </a:r>
            <a:endParaRPr kumimoji="1" lang="en-US" altLang="ja-JP" dirty="0" smtClean="0"/>
          </a:p>
          <a:p>
            <a:pPr marL="0" indent="0">
              <a:buNone/>
            </a:pPr>
            <a:endParaRPr kumimoji="1" lang="en-US" altLang="ja-JP" dirty="0" smtClean="0"/>
          </a:p>
          <a:p>
            <a:pPr marL="0" indent="0">
              <a:buNone/>
            </a:pPr>
            <a:r>
              <a:rPr kumimoji="1" lang="ja-JP" altLang="en-US" dirty="0" smtClean="0"/>
              <a:t>・フ</a:t>
            </a:r>
            <a:r>
              <a:rPr kumimoji="1" lang="ja-JP" altLang="en-US" dirty="0"/>
              <a:t>ラン</a:t>
            </a:r>
            <a:r>
              <a:rPr kumimoji="1" lang="ja-JP" altLang="en-US" dirty="0" smtClean="0"/>
              <a:t>ス人は「納得させて欲しい」からここへ来る。</a:t>
            </a:r>
            <a:endParaRPr kumimoji="1" lang="en-US" altLang="ja-JP" dirty="0" smtClean="0"/>
          </a:p>
          <a:p>
            <a:pPr marL="0" indent="0">
              <a:buNone/>
            </a:pPr>
            <a:endParaRPr kumimoji="1" lang="en-US" altLang="ja-JP" dirty="0" smtClean="0"/>
          </a:p>
          <a:p>
            <a:pPr marL="0" indent="0">
              <a:buNone/>
            </a:pPr>
            <a:r>
              <a:rPr kumimoji="1" lang="ja-JP" altLang="en-US" dirty="0" smtClean="0"/>
              <a:t>・建設時、反対運動はほぼなかった。</a:t>
            </a:r>
            <a:endParaRPr kumimoji="1" lang="en-US" altLang="ja-JP" dirty="0" smtClean="0"/>
          </a:p>
          <a:p>
            <a:pPr marL="0" indent="0">
              <a:buNone/>
            </a:pPr>
            <a:r>
              <a:rPr kumimoji="1" lang="ja-JP" altLang="en-US" dirty="0"/>
              <a:t>　</a:t>
            </a:r>
            <a:r>
              <a:rPr kumimoji="1" lang="ja-JP" altLang="en-US" dirty="0" smtClean="0"/>
              <a:t>→産業がない。土地が安く、簡単に入手できた。</a:t>
            </a:r>
            <a:endParaRPr kumimoji="1" lang="en-US" altLang="ja-JP" dirty="0" smtClean="0"/>
          </a:p>
          <a:p>
            <a:pPr marL="0" indent="0">
              <a:buNone/>
            </a:pPr>
            <a:endParaRPr kumimoji="1" lang="en-US" altLang="ja-JP" dirty="0" smtClean="0"/>
          </a:p>
          <a:p>
            <a:pPr marL="0" indent="0">
              <a:buNone/>
            </a:pPr>
            <a:r>
              <a:rPr kumimoji="1" lang="ja-JP" altLang="en-US" dirty="0" smtClean="0"/>
              <a:t>・</a:t>
            </a:r>
            <a:r>
              <a:rPr kumimoji="1" lang="en-US" altLang="ja-JP" dirty="0" smtClean="0"/>
              <a:t>CO2</a:t>
            </a:r>
            <a:r>
              <a:rPr kumimoji="1" lang="ja-JP" altLang="en-US" dirty="0" smtClean="0"/>
              <a:t>やフランスのように資源が乏しい国の状況を考えれば、答えは原</a:t>
            </a:r>
            <a:r>
              <a:rPr kumimoji="1" lang="ja-JP" altLang="en-US" dirty="0"/>
              <a:t>子</a:t>
            </a:r>
            <a:r>
              <a:rPr kumimoji="1" lang="ja-JP" altLang="en-US" dirty="0" smtClean="0"/>
              <a:t>力に行き着く。</a:t>
            </a:r>
            <a:r>
              <a:rPr kumimoji="1" lang="ja-JP" altLang="en-US" dirty="0"/>
              <a:t>　</a:t>
            </a:r>
            <a:r>
              <a:rPr kumimoji="1" lang="ja-JP" altLang="en-US" dirty="0" smtClean="0"/>
              <a:t>　→日本も同様。</a:t>
            </a:r>
            <a:endParaRPr kumimoji="1" lang="en-US" altLang="ja-JP" dirty="0" smtClean="0"/>
          </a:p>
          <a:p>
            <a:pPr marL="0" indent="0">
              <a:buNone/>
            </a:pPr>
            <a:endParaRPr kumimoji="1" lang="en-US" altLang="ja-JP" dirty="0" smtClean="0"/>
          </a:p>
          <a:p>
            <a:pPr marL="0" indent="0">
              <a:buNone/>
            </a:pPr>
            <a:r>
              <a:rPr kumimoji="1" lang="ja-JP" altLang="en-US" dirty="0" smtClean="0"/>
              <a:t>・しかし、日本は「不運」だった。</a:t>
            </a:r>
            <a:r>
              <a:rPr kumimoji="1" lang="en-US" altLang="ja-JP" dirty="0" smtClean="0"/>
              <a:t>Areva</a:t>
            </a:r>
            <a:r>
              <a:rPr kumimoji="1" lang="ja-JP" altLang="en-US" dirty="0" smtClean="0"/>
              <a:t>もスタッフを送り、懸命に対応している。</a:t>
            </a:r>
            <a:endParaRPr kumimoji="1"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3848966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5613" y="274639"/>
            <a:ext cx="8226425" cy="758095"/>
          </a:xfrm>
        </p:spPr>
        <p:txBody>
          <a:bodyPr/>
          <a:lstStyle/>
          <a:p>
            <a:r>
              <a:rPr kumimoji="1" lang="ja-JP" altLang="en-US" sz="4000" dirty="0" smtClean="0">
                <a:latin typeface="HGP創英丸ﾎﾟｯﾌﾟ体" pitchFamily="50" charset="-128"/>
                <a:ea typeface="HGP創英丸ﾎﾟｯﾌﾟ体" pitchFamily="50" charset="-128"/>
              </a:rPr>
              <a:t>スタッフによると、</a:t>
            </a:r>
            <a:endParaRPr kumimoji="1" lang="ja-JP" altLang="en-US" sz="4000" dirty="0">
              <a:latin typeface="HGP創英丸ﾎﾟｯﾌﾟ体" pitchFamily="50" charset="-128"/>
              <a:ea typeface="HGP創英丸ﾎﾟｯﾌﾟ体" pitchFamily="50" charset="-128"/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5613" y="1255059"/>
            <a:ext cx="8226425" cy="5371653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 smtClean="0"/>
              <a:t>・ド</a:t>
            </a:r>
            <a:r>
              <a:rPr kumimoji="1" lang="ja-JP" altLang="en-US" dirty="0"/>
              <a:t>イツ</a:t>
            </a:r>
            <a:r>
              <a:rPr kumimoji="1" lang="ja-JP" altLang="en-US" dirty="0" smtClean="0"/>
              <a:t>は脱原発だが、恐らくエネルギー危機に陥る。ほかの</a:t>
            </a:r>
            <a:r>
              <a:rPr kumimoji="1" lang="en-US" altLang="ja-JP" dirty="0" smtClean="0"/>
              <a:t>EU</a:t>
            </a:r>
            <a:r>
              <a:rPr kumimoji="1" lang="ja-JP" altLang="en-US" dirty="0" smtClean="0"/>
              <a:t>諸国も同じ。</a:t>
            </a:r>
            <a:endParaRPr kumimoji="1" lang="en-US" altLang="ja-JP" dirty="0" smtClean="0"/>
          </a:p>
          <a:p>
            <a:pPr marL="0" indent="0">
              <a:buNone/>
            </a:pPr>
            <a:endParaRPr kumimoji="1" lang="en-US" altLang="ja-JP" dirty="0" smtClean="0"/>
          </a:p>
          <a:p>
            <a:pPr marL="0" indent="0">
              <a:buNone/>
            </a:pPr>
            <a:r>
              <a:rPr kumimoji="1" lang="ja-JP" altLang="en-US" dirty="0"/>
              <a:t>・</a:t>
            </a:r>
            <a:r>
              <a:rPr kumimoji="1" lang="ja-JP" altLang="en-US" dirty="0" smtClean="0"/>
              <a:t>六ヶ所村もいずれは動かせる。日本での核</a:t>
            </a:r>
            <a:r>
              <a:rPr kumimoji="1" lang="ja-JP" altLang="en-US" dirty="0"/>
              <a:t>燃料</a:t>
            </a:r>
            <a:r>
              <a:rPr kumimoji="1" lang="ja-JP" altLang="en-US" dirty="0" smtClean="0"/>
              <a:t>サイクル計画は実現できる。</a:t>
            </a:r>
            <a:endParaRPr kumimoji="1" lang="en-US" altLang="ja-JP" dirty="0" smtClean="0"/>
          </a:p>
          <a:p>
            <a:pPr marL="0" indent="0">
              <a:buNone/>
            </a:pPr>
            <a:endParaRPr kumimoji="1" lang="en-US" altLang="ja-JP" dirty="0" smtClean="0"/>
          </a:p>
          <a:p>
            <a:pPr marL="0" indent="0">
              <a:buNone/>
            </a:pPr>
            <a:r>
              <a:rPr kumimoji="1" lang="ja-JP" altLang="en-US" dirty="0"/>
              <a:t>・</a:t>
            </a:r>
            <a:r>
              <a:rPr kumimoji="1" lang="ja-JP" altLang="en-US" dirty="0" smtClean="0"/>
              <a:t>フクシマを受けて、不安に思うのは当然。エネルギー消費が増え続ける中、問題はどのようにうまく原子力とつきあっていくか。</a:t>
            </a:r>
            <a:endParaRPr kumimoji="1" lang="en-US" altLang="ja-JP" dirty="0" smtClean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r>
              <a:rPr kumimoji="1" lang="ja-JP" altLang="en-US" dirty="0" smtClean="0"/>
              <a:t>・フランスのエネルギー政策が変わるとは考えづらい。</a:t>
            </a:r>
            <a:endParaRPr kumimoji="1"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335457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4800" dirty="0">
                <a:latin typeface="HGS創英丸ﾎﾟｯﾌﾟ体" pitchFamily="50" charset="-128"/>
                <a:ea typeface="HGS創英丸ﾎﾟｯﾌﾟ体" pitchFamily="50" charset="-128"/>
              </a:rPr>
              <a:t>シェルブール</a:t>
            </a:r>
            <a:endParaRPr lang="ja-JP" altLang="ja-JP" sz="4800" dirty="0">
              <a:latin typeface="HGS創英丸ﾎﾟｯﾌﾟ体" pitchFamily="50" charset="-128"/>
              <a:ea typeface="HGS創英丸ﾎﾟｯﾌﾟ体" pitchFamily="50" charset="-128"/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 smtClean="0"/>
              <a:t>パリから電車で</a:t>
            </a:r>
            <a:r>
              <a:rPr lang="en-US" altLang="ja-JP" dirty="0" smtClean="0"/>
              <a:t>3</a:t>
            </a:r>
            <a:r>
              <a:rPr lang="ja-JP" altLang="en-US" dirty="0" smtClean="0"/>
              <a:t>時間</a:t>
            </a:r>
            <a:endParaRPr lang="en-US" altLang="ja-JP" dirty="0" smtClean="0"/>
          </a:p>
          <a:p>
            <a:r>
              <a:rPr lang="ja-JP" altLang="en-US" dirty="0" smtClean="0"/>
              <a:t>核関連企業も多い</a:t>
            </a:r>
            <a:endParaRPr lang="en-US" altLang="ja-JP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ja-JP" altLang="ja-JP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  <p:pic>
        <p:nvPicPr>
          <p:cNvPr id="63490" name="Picture 2" descr="D:\写真\Cherbourg･La hague\P10400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606" y="327411"/>
            <a:ext cx="8465081" cy="63488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ja-JP" altLang="ja-JP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  <p:pic>
        <p:nvPicPr>
          <p:cNvPr id="64514" name="Picture 2" descr="D:\写真\Cherbourg･La hague\P10400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2090" y="191604"/>
            <a:ext cx="8572969" cy="64297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4800" dirty="0" smtClean="0">
                <a:latin typeface="HGS創英丸ﾎﾟｯﾌﾟ体" pitchFamily="50" charset="-128"/>
                <a:ea typeface="HGS創英丸ﾎﾟｯﾌﾟ体" pitchFamily="50" charset="-128"/>
              </a:rPr>
              <a:t>シェルブール</a:t>
            </a:r>
            <a:endParaRPr lang="ja-JP" altLang="ja-JP" sz="4800" dirty="0">
              <a:latin typeface="HGS創英丸ﾎﾟｯﾌﾟ体" pitchFamily="50" charset="-128"/>
              <a:ea typeface="HGS創英丸ﾎﾟｯﾌﾟ体" pitchFamily="50" charset="-128"/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 smtClean="0"/>
              <a:t>パリから電車で</a:t>
            </a:r>
            <a:r>
              <a:rPr lang="en-US" altLang="ja-JP" dirty="0" smtClean="0"/>
              <a:t>3</a:t>
            </a:r>
            <a:r>
              <a:rPr lang="ja-JP" altLang="en-US" dirty="0" smtClean="0"/>
              <a:t>時間</a:t>
            </a:r>
            <a:endParaRPr lang="en-US" altLang="ja-JP" dirty="0" smtClean="0"/>
          </a:p>
          <a:p>
            <a:r>
              <a:rPr lang="ja-JP" altLang="en-US" dirty="0" smtClean="0"/>
              <a:t>核関連企業も多い。</a:t>
            </a:r>
            <a:endParaRPr lang="en-US" altLang="ja-JP" dirty="0" smtClean="0"/>
          </a:p>
          <a:p>
            <a:r>
              <a:rPr lang="ja-JP" altLang="en-US" dirty="0" smtClean="0"/>
              <a:t>グリーンピースなど反対団体が存在</a:t>
            </a:r>
            <a:endParaRPr lang="ja-JP" altLang="ja-JP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ja-JP" altLang="ja-JP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  <p:pic>
        <p:nvPicPr>
          <p:cNvPr id="65538" name="Picture 2" descr="D:\写真\Cherbourg･La hague\P10400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5910" y="139848"/>
            <a:ext cx="8659082" cy="6494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4800" dirty="0" smtClean="0">
                <a:latin typeface="HGS創英丸ﾎﾟｯﾌﾟ体" pitchFamily="50" charset="-128"/>
                <a:ea typeface="HGS創英丸ﾎﾟｯﾌﾟ体" pitchFamily="50" charset="-128"/>
              </a:rPr>
              <a:t>シェルブール</a:t>
            </a:r>
            <a:endParaRPr lang="ja-JP" altLang="ja-JP" sz="4800" dirty="0">
              <a:latin typeface="HGS創英丸ﾎﾟｯﾌﾟ体" pitchFamily="50" charset="-128"/>
              <a:ea typeface="HGS創英丸ﾎﾟｯﾌﾟ体" pitchFamily="50" charset="-128"/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 smtClean="0"/>
              <a:t>パリから電車で</a:t>
            </a:r>
            <a:r>
              <a:rPr lang="en-US" altLang="ja-JP" dirty="0" smtClean="0"/>
              <a:t>3</a:t>
            </a:r>
            <a:r>
              <a:rPr lang="ja-JP" altLang="en-US" dirty="0" smtClean="0"/>
              <a:t>時間</a:t>
            </a:r>
            <a:endParaRPr lang="en-US" altLang="ja-JP" dirty="0" smtClean="0"/>
          </a:p>
          <a:p>
            <a:r>
              <a:rPr lang="ja-JP" altLang="en-US" dirty="0" smtClean="0"/>
              <a:t>核関連企業も多い</a:t>
            </a:r>
            <a:endParaRPr lang="en-US" altLang="ja-JP" dirty="0" smtClean="0"/>
          </a:p>
          <a:p>
            <a:r>
              <a:rPr lang="ja-JP" altLang="en-US" dirty="0" smtClean="0"/>
              <a:t>グリーンピースなど反対団体が存在</a:t>
            </a:r>
            <a:endParaRPr lang="en-US" altLang="ja-JP" dirty="0" smtClean="0"/>
          </a:p>
          <a:p>
            <a:r>
              <a:rPr lang="ja-JP" altLang="en-US" dirty="0" smtClean="0"/>
              <a:t>わずかに観光地化</a:t>
            </a:r>
            <a:endParaRPr lang="ja-JP" altLang="ja-JP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274638"/>
            <a:ext cx="8226425" cy="736581"/>
          </a:xfrm>
        </p:spPr>
        <p:txBody>
          <a:bodyPr/>
          <a:lstStyle/>
          <a:p>
            <a:r>
              <a:rPr lang="fr-CA" altLang="ja-JP" sz="4000" dirty="0" smtClean="0">
                <a:latin typeface="HGP創英丸ﾎﾟｯﾌﾟ体" pitchFamily="50" charset="-128"/>
                <a:ea typeface="HGP創英丸ﾎﾟｯﾌﾟ体" pitchFamily="50" charset="-128"/>
              </a:rPr>
              <a:t>Cité de la mer</a:t>
            </a:r>
            <a:endParaRPr lang="ja-JP" altLang="ja-JP" sz="4000" dirty="0">
              <a:latin typeface="HGP創英丸ﾎﾟｯﾌﾟ体" pitchFamily="50" charset="-128"/>
              <a:ea typeface="HGP創英丸ﾎﾟｯﾌﾟ体" pitchFamily="50" charset="-128"/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  <p:pic>
        <p:nvPicPr>
          <p:cNvPr id="1026" name="Picture 2" descr="D:\写真\Cherbourg･La hague\P10400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1827" y="1301676"/>
            <a:ext cx="7143077" cy="53573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heme/theme1.xml><?xml version="1.0" encoding="utf-8"?>
<a:theme xmlns:a="http://schemas.openxmlformats.org/drawingml/2006/main" name="ind_1071_slide">
  <a:themeElements>
    <a:clrScheme name="Office テーマ 2">
      <a:dk1>
        <a:srgbClr val="000000"/>
      </a:dk1>
      <a:lt1>
        <a:srgbClr val="FFCCCC"/>
      </a:lt1>
      <a:dk2>
        <a:srgbClr val="000000"/>
      </a:dk2>
      <a:lt2>
        <a:srgbClr val="B2B2B2"/>
      </a:lt2>
      <a:accent1>
        <a:srgbClr val="8C512A"/>
      </a:accent1>
      <a:accent2>
        <a:srgbClr val="8C386B"/>
      </a:accent2>
      <a:accent3>
        <a:srgbClr val="FFE2E2"/>
      </a:accent3>
      <a:accent4>
        <a:srgbClr val="000000"/>
      </a:accent4>
      <a:accent5>
        <a:srgbClr val="C5B3AC"/>
      </a:accent5>
      <a:accent6>
        <a:srgbClr val="7E3260"/>
      </a:accent6>
      <a:hlink>
        <a:srgbClr val="8C2323"/>
      </a:hlink>
      <a:folHlink>
        <a:srgbClr val="633380"/>
      </a:folHlink>
    </a:clrScheme>
    <a:fontScheme name="Office テーマ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Office テーマ 1">
        <a:dk1>
          <a:srgbClr val="000000"/>
        </a:dk1>
        <a:lt1>
          <a:srgbClr val="FFCCCC"/>
        </a:lt1>
        <a:dk2>
          <a:srgbClr val="000000"/>
        </a:dk2>
        <a:lt2>
          <a:srgbClr val="B2B2B2"/>
        </a:lt2>
        <a:accent1>
          <a:srgbClr val="B23636"/>
        </a:accent1>
        <a:accent2>
          <a:srgbClr val="A63249"/>
        </a:accent2>
        <a:accent3>
          <a:srgbClr val="FFE2E2"/>
        </a:accent3>
        <a:accent4>
          <a:srgbClr val="000000"/>
        </a:accent4>
        <a:accent5>
          <a:srgbClr val="D5AEAE"/>
        </a:accent5>
        <a:accent6>
          <a:srgbClr val="962C41"/>
        </a:accent6>
        <a:hlink>
          <a:srgbClr val="990000"/>
        </a:hlink>
        <a:folHlink>
          <a:srgbClr val="8C00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テーマ 2">
        <a:dk1>
          <a:srgbClr val="000000"/>
        </a:dk1>
        <a:lt1>
          <a:srgbClr val="FFCCCC"/>
        </a:lt1>
        <a:dk2>
          <a:srgbClr val="000000"/>
        </a:dk2>
        <a:lt2>
          <a:srgbClr val="B2B2B2"/>
        </a:lt2>
        <a:accent1>
          <a:srgbClr val="8C512A"/>
        </a:accent1>
        <a:accent2>
          <a:srgbClr val="8C386B"/>
        </a:accent2>
        <a:accent3>
          <a:srgbClr val="FFE2E2"/>
        </a:accent3>
        <a:accent4>
          <a:srgbClr val="000000"/>
        </a:accent4>
        <a:accent5>
          <a:srgbClr val="C5B3AC"/>
        </a:accent5>
        <a:accent6>
          <a:srgbClr val="7E3260"/>
        </a:accent6>
        <a:hlink>
          <a:srgbClr val="8C2323"/>
        </a:hlink>
        <a:folHlink>
          <a:srgbClr val="6333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テーマ 3">
        <a:dk1>
          <a:srgbClr val="000000"/>
        </a:dk1>
        <a:lt1>
          <a:srgbClr val="FFCCCC"/>
        </a:lt1>
        <a:dk2>
          <a:srgbClr val="000000"/>
        </a:dk2>
        <a:lt2>
          <a:srgbClr val="B2B2B2"/>
        </a:lt2>
        <a:accent1>
          <a:srgbClr val="00698C"/>
        </a:accent1>
        <a:accent2>
          <a:srgbClr val="A63232"/>
        </a:accent2>
        <a:accent3>
          <a:srgbClr val="FFE2E2"/>
        </a:accent3>
        <a:accent4>
          <a:srgbClr val="000000"/>
        </a:accent4>
        <a:accent5>
          <a:srgbClr val="AAB9C5"/>
        </a:accent5>
        <a:accent6>
          <a:srgbClr val="962C2C"/>
        </a:accent6>
        <a:hlink>
          <a:srgbClr val="335280"/>
        </a:hlink>
        <a:folHlink>
          <a:srgbClr val="4B592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テーマ 4">
        <a:dk1>
          <a:srgbClr val="000000"/>
        </a:dk1>
        <a:lt1>
          <a:srgbClr val="FFCCCC"/>
        </a:lt1>
        <a:dk2>
          <a:srgbClr val="000000"/>
        </a:dk2>
        <a:lt2>
          <a:srgbClr val="B2B2B2"/>
        </a:lt2>
        <a:accent1>
          <a:srgbClr val="735C00"/>
        </a:accent1>
        <a:accent2>
          <a:srgbClr val="217321"/>
        </a:accent2>
        <a:accent3>
          <a:srgbClr val="FFE2E2"/>
        </a:accent3>
        <a:accent4>
          <a:srgbClr val="000000"/>
        </a:accent4>
        <a:accent5>
          <a:srgbClr val="BCB5AA"/>
        </a:accent5>
        <a:accent6>
          <a:srgbClr val="1D681D"/>
        </a:accent6>
        <a:hlink>
          <a:srgbClr val="403380"/>
        </a:hlink>
        <a:folHlink>
          <a:srgbClr val="8C232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テーマ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B23636"/>
        </a:accent1>
        <a:accent2>
          <a:srgbClr val="A63249"/>
        </a:accent2>
        <a:accent3>
          <a:srgbClr val="FFFFFF"/>
        </a:accent3>
        <a:accent4>
          <a:srgbClr val="000000"/>
        </a:accent4>
        <a:accent5>
          <a:srgbClr val="D5AEAE"/>
        </a:accent5>
        <a:accent6>
          <a:srgbClr val="962C41"/>
        </a:accent6>
        <a:hlink>
          <a:srgbClr val="990000"/>
        </a:hlink>
        <a:folHlink>
          <a:srgbClr val="8C00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テーマ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8C512A"/>
        </a:accent1>
        <a:accent2>
          <a:srgbClr val="8C386B"/>
        </a:accent2>
        <a:accent3>
          <a:srgbClr val="FFFFFF"/>
        </a:accent3>
        <a:accent4>
          <a:srgbClr val="000000"/>
        </a:accent4>
        <a:accent5>
          <a:srgbClr val="C5B3AC"/>
        </a:accent5>
        <a:accent6>
          <a:srgbClr val="7E3260"/>
        </a:accent6>
        <a:hlink>
          <a:srgbClr val="8C2323"/>
        </a:hlink>
        <a:folHlink>
          <a:srgbClr val="6333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テーマ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698C"/>
        </a:accent1>
        <a:accent2>
          <a:srgbClr val="A63232"/>
        </a:accent2>
        <a:accent3>
          <a:srgbClr val="FFFFFF"/>
        </a:accent3>
        <a:accent4>
          <a:srgbClr val="000000"/>
        </a:accent4>
        <a:accent5>
          <a:srgbClr val="AAB9C5"/>
        </a:accent5>
        <a:accent6>
          <a:srgbClr val="962C2C"/>
        </a:accent6>
        <a:hlink>
          <a:srgbClr val="335280"/>
        </a:hlink>
        <a:folHlink>
          <a:srgbClr val="4B592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テーマ 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735C00"/>
        </a:accent1>
        <a:accent2>
          <a:srgbClr val="217321"/>
        </a:accent2>
        <a:accent3>
          <a:srgbClr val="FFFFFF"/>
        </a:accent3>
        <a:accent4>
          <a:srgbClr val="000000"/>
        </a:accent4>
        <a:accent5>
          <a:srgbClr val="BCB5AA"/>
        </a:accent5>
        <a:accent6>
          <a:srgbClr val="1D681D"/>
        </a:accent6>
        <a:hlink>
          <a:srgbClr val="403380"/>
        </a:hlink>
        <a:folHlink>
          <a:srgbClr val="8C232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FFCCCC"/>
      </a:lt1>
      <a:dk2>
        <a:srgbClr val="000000"/>
      </a:dk2>
      <a:lt2>
        <a:srgbClr val="B2B2B2"/>
      </a:lt2>
      <a:accent1>
        <a:srgbClr val="8C512A"/>
      </a:accent1>
      <a:accent2>
        <a:srgbClr val="8C386B"/>
      </a:accent2>
      <a:accent3>
        <a:srgbClr val="FFE2E2"/>
      </a:accent3>
      <a:accent4>
        <a:srgbClr val="000000"/>
      </a:accent4>
      <a:accent5>
        <a:srgbClr val="C5B3AC"/>
      </a:accent5>
      <a:accent6>
        <a:srgbClr val="7E3260"/>
      </a:accent6>
      <a:hlink>
        <a:srgbClr val="8C2323"/>
      </a:hlink>
      <a:folHlink>
        <a:srgbClr val="63338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CCCC"/>
        </a:lt1>
        <a:dk2>
          <a:srgbClr val="000000"/>
        </a:dk2>
        <a:lt2>
          <a:srgbClr val="B2B2B2"/>
        </a:lt2>
        <a:accent1>
          <a:srgbClr val="B23636"/>
        </a:accent1>
        <a:accent2>
          <a:srgbClr val="A63249"/>
        </a:accent2>
        <a:accent3>
          <a:srgbClr val="FFE2E2"/>
        </a:accent3>
        <a:accent4>
          <a:srgbClr val="000000"/>
        </a:accent4>
        <a:accent5>
          <a:srgbClr val="D5AEAE"/>
        </a:accent5>
        <a:accent6>
          <a:srgbClr val="962C41"/>
        </a:accent6>
        <a:hlink>
          <a:srgbClr val="990000"/>
        </a:hlink>
        <a:folHlink>
          <a:srgbClr val="8C00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CCCC"/>
        </a:lt1>
        <a:dk2>
          <a:srgbClr val="000000"/>
        </a:dk2>
        <a:lt2>
          <a:srgbClr val="B2B2B2"/>
        </a:lt2>
        <a:accent1>
          <a:srgbClr val="8C512A"/>
        </a:accent1>
        <a:accent2>
          <a:srgbClr val="8C386B"/>
        </a:accent2>
        <a:accent3>
          <a:srgbClr val="FFE2E2"/>
        </a:accent3>
        <a:accent4>
          <a:srgbClr val="000000"/>
        </a:accent4>
        <a:accent5>
          <a:srgbClr val="C5B3AC"/>
        </a:accent5>
        <a:accent6>
          <a:srgbClr val="7E3260"/>
        </a:accent6>
        <a:hlink>
          <a:srgbClr val="8C2323"/>
        </a:hlink>
        <a:folHlink>
          <a:srgbClr val="6333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CCCC"/>
        </a:lt1>
        <a:dk2>
          <a:srgbClr val="000000"/>
        </a:dk2>
        <a:lt2>
          <a:srgbClr val="B2B2B2"/>
        </a:lt2>
        <a:accent1>
          <a:srgbClr val="00698C"/>
        </a:accent1>
        <a:accent2>
          <a:srgbClr val="A63232"/>
        </a:accent2>
        <a:accent3>
          <a:srgbClr val="FFE2E2"/>
        </a:accent3>
        <a:accent4>
          <a:srgbClr val="000000"/>
        </a:accent4>
        <a:accent5>
          <a:srgbClr val="AAB9C5"/>
        </a:accent5>
        <a:accent6>
          <a:srgbClr val="962C2C"/>
        </a:accent6>
        <a:hlink>
          <a:srgbClr val="335280"/>
        </a:hlink>
        <a:folHlink>
          <a:srgbClr val="4B592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CCCC"/>
        </a:lt1>
        <a:dk2>
          <a:srgbClr val="000000"/>
        </a:dk2>
        <a:lt2>
          <a:srgbClr val="B2B2B2"/>
        </a:lt2>
        <a:accent1>
          <a:srgbClr val="735C00"/>
        </a:accent1>
        <a:accent2>
          <a:srgbClr val="217321"/>
        </a:accent2>
        <a:accent3>
          <a:srgbClr val="FFE2E2"/>
        </a:accent3>
        <a:accent4>
          <a:srgbClr val="000000"/>
        </a:accent4>
        <a:accent5>
          <a:srgbClr val="BCB5AA"/>
        </a:accent5>
        <a:accent6>
          <a:srgbClr val="1D681D"/>
        </a:accent6>
        <a:hlink>
          <a:srgbClr val="403380"/>
        </a:hlink>
        <a:folHlink>
          <a:srgbClr val="8C232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B23636"/>
        </a:accent1>
        <a:accent2>
          <a:srgbClr val="A63249"/>
        </a:accent2>
        <a:accent3>
          <a:srgbClr val="FFFFFF"/>
        </a:accent3>
        <a:accent4>
          <a:srgbClr val="000000"/>
        </a:accent4>
        <a:accent5>
          <a:srgbClr val="D5AEAE"/>
        </a:accent5>
        <a:accent6>
          <a:srgbClr val="962C41"/>
        </a:accent6>
        <a:hlink>
          <a:srgbClr val="990000"/>
        </a:hlink>
        <a:folHlink>
          <a:srgbClr val="8C00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8C512A"/>
        </a:accent1>
        <a:accent2>
          <a:srgbClr val="8C386B"/>
        </a:accent2>
        <a:accent3>
          <a:srgbClr val="FFFFFF"/>
        </a:accent3>
        <a:accent4>
          <a:srgbClr val="000000"/>
        </a:accent4>
        <a:accent5>
          <a:srgbClr val="C5B3AC"/>
        </a:accent5>
        <a:accent6>
          <a:srgbClr val="7E3260"/>
        </a:accent6>
        <a:hlink>
          <a:srgbClr val="8C2323"/>
        </a:hlink>
        <a:folHlink>
          <a:srgbClr val="6333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698C"/>
        </a:accent1>
        <a:accent2>
          <a:srgbClr val="A63232"/>
        </a:accent2>
        <a:accent3>
          <a:srgbClr val="FFFFFF"/>
        </a:accent3>
        <a:accent4>
          <a:srgbClr val="000000"/>
        </a:accent4>
        <a:accent5>
          <a:srgbClr val="AAB9C5"/>
        </a:accent5>
        <a:accent6>
          <a:srgbClr val="962C2C"/>
        </a:accent6>
        <a:hlink>
          <a:srgbClr val="335280"/>
        </a:hlink>
        <a:folHlink>
          <a:srgbClr val="4B592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735C00"/>
        </a:accent1>
        <a:accent2>
          <a:srgbClr val="217321"/>
        </a:accent2>
        <a:accent3>
          <a:srgbClr val="FFFFFF"/>
        </a:accent3>
        <a:accent4>
          <a:srgbClr val="000000"/>
        </a:accent4>
        <a:accent5>
          <a:srgbClr val="BCB5AA"/>
        </a:accent5>
        <a:accent6>
          <a:srgbClr val="1D681D"/>
        </a:accent6>
        <a:hlink>
          <a:srgbClr val="403380"/>
        </a:hlink>
        <a:folHlink>
          <a:srgbClr val="8C232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ind_1071_slide</Template>
  <TotalTime>3122</TotalTime>
  <Words>830</Words>
  <Application>Microsoft Office PowerPoint</Application>
  <PresentationFormat>画面に合わせる (4:3)</PresentationFormat>
  <Paragraphs>91</Paragraphs>
  <Slides>28</Slides>
  <Notes>0</Notes>
  <HiddenSlides>0</HiddenSlides>
  <MMClips>0</MMClips>
  <ScaleCrop>false</ScaleCrop>
  <HeadingPairs>
    <vt:vector size="4" baseType="variant">
      <vt:variant>
        <vt:lpstr>テーマ</vt:lpstr>
      </vt:variant>
      <vt:variant>
        <vt:i4>2</vt:i4>
      </vt:variant>
      <vt:variant>
        <vt:lpstr>スライド タイトル</vt:lpstr>
      </vt:variant>
      <vt:variant>
        <vt:i4>28</vt:i4>
      </vt:variant>
    </vt:vector>
  </HeadingPairs>
  <TitlesOfParts>
    <vt:vector size="30" baseType="lpstr">
      <vt:lpstr>ind_1071_slide</vt:lpstr>
      <vt:lpstr>1_Default Design</vt:lpstr>
      <vt:lpstr>フランス フィールドワーク報告 ～Peninsule Cotentin～</vt:lpstr>
      <vt:lpstr>コタンタン半島とは？</vt:lpstr>
      <vt:lpstr>シェルブール</vt:lpstr>
      <vt:lpstr>PowerPoint プレゼンテーション</vt:lpstr>
      <vt:lpstr>PowerPoint プレゼンテーション</vt:lpstr>
      <vt:lpstr>シェルブール</vt:lpstr>
      <vt:lpstr>PowerPoint プレゼンテーション</vt:lpstr>
      <vt:lpstr>シェルブール</vt:lpstr>
      <vt:lpstr>Cité de la mer</vt:lpstr>
      <vt:lpstr>原子力潜水艦　Le Redoutable</vt:lpstr>
      <vt:lpstr>中にも入れる</vt:lpstr>
      <vt:lpstr>翌日、AREVAを目指す</vt:lpstr>
      <vt:lpstr>AREVAに到着</vt:lpstr>
      <vt:lpstr>さらに歩き、インフォメーションセンターへ</vt:lpstr>
      <vt:lpstr>ツアーに参加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ツアーは終了</vt:lpstr>
      <vt:lpstr>PowerPoint プレゼンテーション</vt:lpstr>
      <vt:lpstr>トリカスタンとは、、、</vt:lpstr>
      <vt:lpstr>PowerPoint プレゼンテーション</vt:lpstr>
      <vt:lpstr>スタッフによると、</vt:lpstr>
      <vt:lpstr>スタッフによると、</vt:lpstr>
    </vt:vector>
  </TitlesOfParts>
  <Company>Indezine.com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フランス フィールドワーク報告  ～Peninchela Cotentin～</dc:title>
  <dc:creator>Yuki</dc:creator>
  <cp:lastModifiedBy>yuki</cp:lastModifiedBy>
  <cp:revision>34</cp:revision>
  <dcterms:created xsi:type="dcterms:W3CDTF">2011-10-12T09:59:09Z</dcterms:created>
  <dcterms:modified xsi:type="dcterms:W3CDTF">2011-10-14T14:53:41Z</dcterms:modified>
</cp:coreProperties>
</file>